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6" r:id="rId31"/>
    <p:sldId id="289" r:id="rId32"/>
    <p:sldId id="287" r:id="rId33"/>
    <p:sldId id="284" r:id="rId34"/>
    <p:sldId id="285" r:id="rId35"/>
    <p:sldId id="291" r:id="rId36"/>
    <p:sldId id="292" r:id="rId37"/>
    <p:sldId id="293" r:id="rId38"/>
    <p:sldId id="294" r:id="rId39"/>
    <p:sldId id="296" r:id="rId40"/>
    <p:sldId id="297" r:id="rId41"/>
    <p:sldId id="295" r:id="rId42"/>
    <p:sldId id="290"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4C9E1-9670-4C20-B718-85E34EB5AC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70211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4C9E1-9670-4C20-B718-85E34EB5AC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223595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4C9E1-9670-4C20-B718-85E34EB5AC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278024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4C9E1-9670-4C20-B718-85E34EB5AC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244345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4C9E1-9670-4C20-B718-85E34EB5AC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206624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4C9E1-9670-4C20-B718-85E34EB5AC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31692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4C9E1-9670-4C20-B718-85E34EB5ACB6}"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308944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4C9E1-9670-4C20-B718-85E34EB5ACB6}"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278023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4C9E1-9670-4C20-B718-85E34EB5ACB6}"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179553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4C9E1-9670-4C20-B718-85E34EB5AC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125893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4C9E1-9670-4C20-B718-85E34EB5AC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7FD3B-A144-4622-BB4A-7F1CE20A43BB}" type="slidenum">
              <a:rPr lang="en-US" smtClean="0"/>
              <a:t>‹#›</a:t>
            </a:fld>
            <a:endParaRPr lang="en-US"/>
          </a:p>
        </p:txBody>
      </p:sp>
    </p:spTree>
    <p:extLst>
      <p:ext uri="{BB962C8B-B14F-4D97-AF65-F5344CB8AC3E}">
        <p14:creationId xmlns:p14="http://schemas.microsoft.com/office/powerpoint/2010/main" val="88280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4C9E1-9670-4C20-B718-85E34EB5ACB6}" type="datetimeFigureOut">
              <a:rPr lang="en-US" smtClean="0"/>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7FD3B-A144-4622-BB4A-7F1CE20A43BB}" type="slidenum">
              <a:rPr lang="en-US" smtClean="0"/>
              <a:t>‹#›</a:t>
            </a:fld>
            <a:endParaRPr lang="en-US"/>
          </a:p>
        </p:txBody>
      </p:sp>
    </p:spTree>
    <p:extLst>
      <p:ext uri="{BB962C8B-B14F-4D97-AF65-F5344CB8AC3E}">
        <p14:creationId xmlns:p14="http://schemas.microsoft.com/office/powerpoint/2010/main" val="145821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3schools.com/tags/tag_col.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HTML Table and List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443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three key things you need to note here:</a:t>
            </a:r>
          </a:p>
        </p:txBody>
      </p:sp>
      <p:sp>
        <p:nvSpPr>
          <p:cNvPr id="3" name="Content Placeholder 2"/>
          <p:cNvSpPr>
            <a:spLocks noGrp="1"/>
          </p:cNvSpPr>
          <p:nvPr>
            <p:ph idx="1"/>
          </p:nvPr>
        </p:nvSpPr>
        <p:spPr>
          <a:xfrm>
            <a:off x="0" y="1600200"/>
            <a:ext cx="8991600" cy="4525963"/>
          </a:xfrm>
        </p:spPr>
        <p:txBody>
          <a:bodyPr>
            <a:normAutofit lnSpcReduction="10000"/>
          </a:bodyPr>
          <a:lstStyle/>
          <a:p>
            <a:pPr fontAlgn="base"/>
            <a:r>
              <a:rPr lang="en-US" dirty="0"/>
              <a:t>1. The table begins and ends with the &lt;table&gt; tag. This is what indicates to the browser to insert the table.</a:t>
            </a:r>
          </a:p>
          <a:p>
            <a:pPr fontAlgn="base"/>
            <a:r>
              <a:rPr lang="en-US" dirty="0"/>
              <a:t>2. Each row in the table is represented by the &lt;</a:t>
            </a:r>
            <a:r>
              <a:rPr lang="en-US" dirty="0" err="1"/>
              <a:t>tr</a:t>
            </a:r>
            <a:r>
              <a:rPr lang="en-US" dirty="0"/>
              <a:t>&gt; tag. In fact, creating a table is often a matter of stacking different rows, one on top of another.</a:t>
            </a:r>
          </a:p>
          <a:p>
            <a:pPr fontAlgn="base"/>
            <a:r>
              <a:rPr lang="en-US" dirty="0"/>
              <a:t>3. Each cell in the table is represented by the &lt;td&gt; tag. The contents of each cell is typed between the opening and closing &lt;td&gt; tag.</a:t>
            </a:r>
          </a:p>
          <a:p>
            <a:endParaRPr lang="en-US" dirty="0"/>
          </a:p>
        </p:txBody>
      </p:sp>
    </p:spTree>
    <p:extLst>
      <p:ext uri="{BB962C8B-B14F-4D97-AF65-F5344CB8AC3E}">
        <p14:creationId xmlns:p14="http://schemas.microsoft.com/office/powerpoint/2010/main" val="277537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Borders</a:t>
            </a:r>
            <a:br>
              <a:rPr lang="en-US" dirty="0"/>
            </a:b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90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1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r>
            <a:br>
              <a:rPr lang="en-US" dirty="0" smtClean="0"/>
            </a:br>
            <a:r>
              <a:rPr lang="en-US" dirty="0" smtClean="0"/>
              <a:t>Regions </a:t>
            </a:r>
            <a:r>
              <a:rPr lang="en-US" dirty="0"/>
              <a:t>in a table</a:t>
            </a:r>
            <a:br>
              <a:rPr lang="en-US" dirty="0"/>
            </a:br>
            <a:endParaRPr lang="en-US" dirty="0"/>
          </a:p>
        </p:txBody>
      </p:sp>
      <p:sp>
        <p:nvSpPr>
          <p:cNvPr id="3" name="Content Placeholder 2"/>
          <p:cNvSpPr>
            <a:spLocks noGrp="1"/>
          </p:cNvSpPr>
          <p:nvPr>
            <p:ph idx="1"/>
          </p:nvPr>
        </p:nvSpPr>
        <p:spPr>
          <a:xfrm>
            <a:off x="152400" y="990600"/>
            <a:ext cx="8839200" cy="5715000"/>
          </a:xfrm>
        </p:spPr>
        <p:txBody>
          <a:bodyPr/>
          <a:lstStyle/>
          <a:p>
            <a:pPr fontAlgn="base"/>
            <a:r>
              <a:rPr lang="en-US" dirty="0"/>
              <a:t>HTML5 introduced a way of segregating a table into regions: the head, body and foot. These regions are represented by the following tags:</a:t>
            </a:r>
          </a:p>
          <a:p>
            <a:pPr fontAlgn="base"/>
            <a:r>
              <a:rPr lang="en-US" dirty="0"/>
              <a:t>&lt;</a:t>
            </a:r>
            <a:r>
              <a:rPr lang="en-US" dirty="0" err="1"/>
              <a:t>thead</a:t>
            </a:r>
            <a:r>
              <a:rPr lang="en-US" dirty="0"/>
              <a:t>&gt; – is the head of the table. This area usually contains the column headings</a:t>
            </a:r>
          </a:p>
          <a:p>
            <a:pPr fontAlgn="base"/>
            <a:r>
              <a:rPr lang="en-US" dirty="0"/>
              <a:t>&lt;</a:t>
            </a:r>
            <a:r>
              <a:rPr lang="en-US" dirty="0" err="1"/>
              <a:t>tbody</a:t>
            </a:r>
            <a:r>
              <a:rPr lang="en-US" dirty="0"/>
              <a:t>&gt; – is the body of the table. The table data.</a:t>
            </a:r>
          </a:p>
          <a:p>
            <a:pPr fontAlgn="base"/>
            <a:r>
              <a:rPr lang="en-US" dirty="0"/>
              <a:t>&lt;</a:t>
            </a:r>
            <a:r>
              <a:rPr lang="en-US" dirty="0" err="1"/>
              <a:t>tfoot</a:t>
            </a:r>
            <a:r>
              <a:rPr lang="en-US" dirty="0"/>
              <a:t>&gt; – is the foot of the table. The summary, other footer information goes here</a:t>
            </a:r>
          </a:p>
          <a:p>
            <a:endParaRPr lang="en-US" dirty="0"/>
          </a:p>
        </p:txBody>
      </p:sp>
    </p:spTree>
    <p:extLst>
      <p:ext uri="{BB962C8B-B14F-4D97-AF65-F5344CB8AC3E}">
        <p14:creationId xmlns:p14="http://schemas.microsoft.com/office/powerpoint/2010/main" val="8769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4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1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9915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74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LENOVO\Desktop\table-thead-tbody-tfo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0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&lt;</a:t>
            </a:r>
            <a:r>
              <a:rPr lang="en-US" dirty="0" err="1"/>
              <a:t>th</a:t>
            </a:r>
            <a:r>
              <a:rPr lang="en-US" dirty="0"/>
              <a:t>&gt; tag</a:t>
            </a:r>
            <a:br>
              <a:rPr lang="en-US" dirty="0"/>
            </a:br>
            <a:endParaRPr lang="en-US" dirty="0"/>
          </a:p>
        </p:txBody>
      </p:sp>
      <p:sp>
        <p:nvSpPr>
          <p:cNvPr id="3" name="Content Placeholder 2"/>
          <p:cNvSpPr>
            <a:spLocks noGrp="1"/>
          </p:cNvSpPr>
          <p:nvPr>
            <p:ph idx="1"/>
          </p:nvPr>
        </p:nvSpPr>
        <p:spPr/>
        <p:txBody>
          <a:bodyPr/>
          <a:lstStyle/>
          <a:p>
            <a:pPr fontAlgn="base"/>
            <a:r>
              <a:rPr lang="en-US" dirty="0"/>
              <a:t>The </a:t>
            </a:r>
            <a:r>
              <a:rPr lang="en-US" dirty="0" err="1"/>
              <a:t>th</a:t>
            </a:r>
            <a:r>
              <a:rPr lang="en-US" dirty="0"/>
              <a:t> tag for heading cells</a:t>
            </a:r>
          </a:p>
          <a:p>
            <a:pPr fontAlgn="base"/>
            <a:r>
              <a:rPr lang="en-US" dirty="0"/>
              <a:t>Notice the &lt;</a:t>
            </a:r>
            <a:r>
              <a:rPr lang="en-US" dirty="0" err="1"/>
              <a:t>th</a:t>
            </a:r>
            <a:r>
              <a:rPr lang="en-US" dirty="0"/>
              <a:t>&gt; tag in the sample code above. The </a:t>
            </a:r>
            <a:r>
              <a:rPr lang="en-US" dirty="0" err="1"/>
              <a:t>th</a:t>
            </a:r>
            <a:r>
              <a:rPr lang="en-US" dirty="0"/>
              <a:t> tag is used to mark the heading of the row/column.</a:t>
            </a:r>
          </a:p>
          <a:p>
            <a:endParaRPr lang="en-US" dirty="0"/>
          </a:p>
        </p:txBody>
      </p:sp>
    </p:spTree>
    <p:extLst>
      <p:ext uri="{BB962C8B-B14F-4D97-AF65-F5344CB8AC3E}">
        <p14:creationId xmlns:p14="http://schemas.microsoft.com/office/powerpoint/2010/main" val="246714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r>
            <a:br>
              <a:rPr lang="en-US" dirty="0" smtClean="0"/>
            </a:br>
            <a:r>
              <a:rPr lang="en-US" dirty="0" smtClean="0"/>
              <a:t>Merging </a:t>
            </a:r>
            <a:r>
              <a:rPr lang="en-US" dirty="0"/>
              <a:t>Cells</a:t>
            </a:r>
            <a:br>
              <a:rPr lang="en-US" dirty="0"/>
            </a:br>
            <a:endParaRPr lang="en-US" dirty="0"/>
          </a:p>
        </p:txBody>
      </p:sp>
      <p:sp>
        <p:nvSpPr>
          <p:cNvPr id="3" name="Content Placeholder 2"/>
          <p:cNvSpPr>
            <a:spLocks noGrp="1"/>
          </p:cNvSpPr>
          <p:nvPr>
            <p:ph idx="1"/>
          </p:nvPr>
        </p:nvSpPr>
        <p:spPr>
          <a:xfrm>
            <a:off x="76200" y="838200"/>
            <a:ext cx="9067800" cy="6019800"/>
          </a:xfrm>
        </p:spPr>
        <p:txBody>
          <a:bodyPr/>
          <a:lstStyle/>
          <a:p>
            <a:r>
              <a:rPr lang="en-US" dirty="0"/>
              <a:t>It is possible to merge multiple cells in to one. You do this by combining the cells into one cell.</a:t>
            </a:r>
            <a:r>
              <a:rPr lang="en-US" dirty="0" smtClean="0"/>
              <a:t/>
            </a:r>
            <a:br>
              <a:rPr lang="en-US" dirty="0" smtClean="0"/>
            </a:br>
            <a:r>
              <a:rPr lang="en-US" dirty="0"/>
              <a:t>See this table for example:</a:t>
            </a:r>
          </a:p>
        </p:txBody>
      </p:sp>
      <p:pic>
        <p:nvPicPr>
          <p:cNvPr id="13314" name="Picture 2" descr="C:\Users\LENOVO\Desktop\html-table-row-col-me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9338"/>
            <a:ext cx="9143999" cy="4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3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Tag</a:t>
            </a:r>
            <a:endParaRPr lang="en-US" dirty="0"/>
          </a:p>
        </p:txBody>
      </p:sp>
      <p:sp>
        <p:nvSpPr>
          <p:cNvPr id="3" name="Content Placeholder 2"/>
          <p:cNvSpPr>
            <a:spLocks noGrp="1"/>
          </p:cNvSpPr>
          <p:nvPr>
            <p:ph idx="1"/>
          </p:nvPr>
        </p:nvSpPr>
        <p:spPr/>
        <p:txBody>
          <a:bodyPr/>
          <a:lstStyle/>
          <a:p>
            <a:r>
              <a:rPr lang="en-US" dirty="0"/>
              <a:t>The table tag displays information in rows and columns</a:t>
            </a:r>
            <a:r>
              <a:rPr lang="en-US" dirty="0" smtClean="0"/>
              <a:t>.</a:t>
            </a:r>
          </a:p>
          <a:p>
            <a:r>
              <a:rPr lang="en-US" dirty="0"/>
              <a:t>The &lt;table&gt; tag is a container tag</a:t>
            </a:r>
          </a:p>
        </p:txBody>
      </p:sp>
    </p:spTree>
    <p:extLst>
      <p:ext uri="{BB962C8B-B14F-4D97-AF65-F5344CB8AC3E}">
        <p14:creationId xmlns:p14="http://schemas.microsoft.com/office/powerpoint/2010/main" val="54563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columns</a:t>
            </a:r>
            <a:br>
              <a:rPr lang="en-US" dirty="0"/>
            </a:br>
            <a:endParaRPr lang="en-US" dirty="0"/>
          </a:p>
        </p:txBody>
      </p:sp>
      <p:sp>
        <p:nvSpPr>
          <p:cNvPr id="3" name="Content Placeholder 2"/>
          <p:cNvSpPr>
            <a:spLocks noGrp="1"/>
          </p:cNvSpPr>
          <p:nvPr>
            <p:ph idx="1"/>
          </p:nvPr>
        </p:nvSpPr>
        <p:spPr>
          <a:xfrm>
            <a:off x="0" y="990600"/>
            <a:ext cx="9144000" cy="5867400"/>
          </a:xfrm>
        </p:spPr>
        <p:txBody>
          <a:bodyPr/>
          <a:lstStyle/>
          <a:p>
            <a:pPr fontAlgn="base"/>
            <a:r>
              <a:rPr lang="en-US" dirty="0"/>
              <a:t>To merge different cells on a given row, you use the “</a:t>
            </a:r>
            <a:r>
              <a:rPr lang="en-US" dirty="0" err="1"/>
              <a:t>colspan</a:t>
            </a:r>
            <a:r>
              <a:rPr lang="en-US" dirty="0"/>
              <a:t>” attribute of the</a:t>
            </a:r>
          </a:p>
          <a:p>
            <a:r>
              <a:rPr lang="en-US" dirty="0"/>
              <a:t>tag. The </a:t>
            </a:r>
            <a:r>
              <a:rPr lang="en-US" dirty="0" err="1"/>
              <a:t>colspan</a:t>
            </a:r>
            <a:r>
              <a:rPr lang="en-US" dirty="0"/>
              <a:t> attribute takes a number as a value (e.g. </a:t>
            </a:r>
            <a:r>
              <a:rPr lang="en-US" dirty="0" err="1"/>
              <a:t>colspan</a:t>
            </a:r>
            <a:r>
              <a:rPr lang="en-US" dirty="0"/>
              <a:t>= “5”). This number represents the number of columns a given cell should cover (span</a:t>
            </a:r>
            <a:r>
              <a:rPr lang="en-US" dirty="0" smtClean="0"/>
              <a:t>).</a:t>
            </a:r>
          </a:p>
          <a:p>
            <a:pPr marL="0" indent="0" fontAlgn="base">
              <a:buNone/>
            </a:pPr>
            <a:r>
              <a:rPr lang="en-US" b="1" dirty="0"/>
              <a:t>&lt;</a:t>
            </a:r>
            <a:r>
              <a:rPr lang="en-US" b="1" dirty="0" err="1"/>
              <a:t>tr</a:t>
            </a:r>
            <a:r>
              <a:rPr lang="en-US" b="1" dirty="0" smtClean="0"/>
              <a:t>&gt;</a:t>
            </a:r>
          </a:p>
          <a:p>
            <a:pPr marL="0" indent="0" fontAlgn="base">
              <a:buNone/>
            </a:pPr>
            <a:r>
              <a:rPr lang="en-US" b="1" dirty="0" smtClean="0"/>
              <a:t>&lt;</a:t>
            </a:r>
            <a:r>
              <a:rPr lang="en-US" b="1" dirty="0"/>
              <a:t>td </a:t>
            </a:r>
            <a:r>
              <a:rPr lang="en-US" b="1" dirty="0" err="1"/>
              <a:t>colspan</a:t>
            </a:r>
            <a:r>
              <a:rPr lang="en-US" b="1" dirty="0"/>
              <a:t>="4"&gt;</a:t>
            </a:r>
          </a:p>
          <a:p>
            <a:pPr marL="0" indent="0" fontAlgn="base">
              <a:buNone/>
            </a:pPr>
            <a:r>
              <a:rPr lang="en-US" b="1" dirty="0" smtClean="0"/>
              <a:t>Temperature </a:t>
            </a:r>
            <a:r>
              <a:rPr lang="en-US" b="1" dirty="0"/>
              <a:t>Distribution In Jan – Apr 2015</a:t>
            </a:r>
          </a:p>
          <a:p>
            <a:pPr marL="0" indent="0" fontAlgn="base">
              <a:buNone/>
            </a:pPr>
            <a:r>
              <a:rPr lang="en-US" b="1" dirty="0"/>
              <a:t>&lt;/td&gt;</a:t>
            </a:r>
          </a:p>
          <a:p>
            <a:pPr marL="0" indent="0" fontAlgn="base">
              <a:buNone/>
            </a:pPr>
            <a:r>
              <a:rPr lang="en-US" b="1" dirty="0"/>
              <a:t>&lt;/</a:t>
            </a:r>
            <a:r>
              <a:rPr lang="en-US" b="1" dirty="0" err="1"/>
              <a:t>tr</a:t>
            </a:r>
            <a:r>
              <a:rPr lang="en-US" b="1" dirty="0"/>
              <a:t>&gt;</a:t>
            </a:r>
          </a:p>
          <a:p>
            <a:endParaRPr lang="en-US" dirty="0"/>
          </a:p>
        </p:txBody>
      </p:sp>
    </p:spTree>
    <p:extLst>
      <p:ext uri="{BB962C8B-B14F-4D97-AF65-F5344CB8AC3E}">
        <p14:creationId xmlns:p14="http://schemas.microsoft.com/office/powerpoint/2010/main" val="37803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Rows</a:t>
            </a:r>
            <a:br>
              <a:rPr lang="en-US" dirty="0"/>
            </a:br>
            <a:endParaRPr lang="en-US" dirty="0"/>
          </a:p>
        </p:txBody>
      </p:sp>
      <p:sp>
        <p:nvSpPr>
          <p:cNvPr id="3" name="Content Placeholder 2"/>
          <p:cNvSpPr>
            <a:spLocks noGrp="1"/>
          </p:cNvSpPr>
          <p:nvPr>
            <p:ph idx="1"/>
          </p:nvPr>
        </p:nvSpPr>
        <p:spPr>
          <a:xfrm>
            <a:off x="0" y="838200"/>
            <a:ext cx="9144000" cy="6019800"/>
          </a:xfrm>
        </p:spPr>
        <p:txBody>
          <a:bodyPr>
            <a:normAutofit fontScale="70000" lnSpcReduction="20000"/>
          </a:bodyPr>
          <a:lstStyle/>
          <a:p>
            <a:r>
              <a:rPr lang="en-US" sz="4100" dirty="0"/>
              <a:t>In order to merge two or more cells in the same column, you use the “</a:t>
            </a:r>
            <a:r>
              <a:rPr lang="en-US" sz="4100" dirty="0" err="1"/>
              <a:t>rowspan</a:t>
            </a:r>
            <a:r>
              <a:rPr lang="en-US" sz="4100" dirty="0"/>
              <a:t>” attribute. This attribute is similar to the </a:t>
            </a:r>
            <a:r>
              <a:rPr lang="en-US" sz="4100" dirty="0" err="1"/>
              <a:t>colspan</a:t>
            </a:r>
            <a:r>
              <a:rPr lang="en-US" sz="4100" dirty="0"/>
              <a:t>, except that it applies to rows. For instance, the average temperatures of February and March are merged as </a:t>
            </a:r>
            <a:r>
              <a:rPr lang="en-US" sz="4100" dirty="0" smtClean="0"/>
              <a:t>follows</a:t>
            </a:r>
          </a:p>
          <a:p>
            <a:pPr marL="0" lvl="0" indent="0" fontAlgn="base">
              <a:spcBef>
                <a:spcPct val="0"/>
              </a:spcBef>
              <a:spcAft>
                <a:spcPct val="0"/>
              </a:spcAft>
              <a:buNone/>
            </a:pPr>
            <a:endParaRPr kumimoji="0" lang="en-US" b="0" i="0" u="none" strike="noStrike" cap="none" normalizeH="0" baseline="0" dirty="0" smtClean="0">
              <a:ln>
                <a:noFill/>
              </a:ln>
              <a:solidFill>
                <a:srgbClr val="000000"/>
              </a:solidFill>
              <a:effectLst/>
              <a:latin typeface="Monaco"/>
              <a:cs typeface="Arial" pitchFamily="34" charset="0"/>
            </a:endParaRPr>
          </a:p>
          <a:p>
            <a:pPr marL="0" lvl="0" indent="0" fontAlgn="base">
              <a:spcBef>
                <a:spcPct val="0"/>
              </a:spcBef>
              <a:spcAft>
                <a:spcPct val="0"/>
              </a:spcAft>
              <a:buNone/>
            </a:pP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err="1" smtClean="0">
                <a:ln>
                  <a:noFill/>
                </a:ln>
                <a:solidFill>
                  <a:srgbClr val="006699"/>
                </a:solidFill>
                <a:effectLst/>
                <a:latin typeface="Monaco"/>
                <a:cs typeface="Arial" pitchFamily="34" charset="0"/>
              </a:rPr>
              <a:t>tr</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February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49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37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sz="5400"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err="1" smtClean="0">
                <a:ln>
                  <a:noFill/>
                </a:ln>
                <a:solidFill>
                  <a:srgbClr val="808080"/>
                </a:solidFill>
                <a:effectLst/>
                <a:latin typeface="Monaco"/>
                <a:cs typeface="Arial" pitchFamily="34" charset="0"/>
              </a:rPr>
              <a:t>rowspan</a:t>
            </a:r>
            <a:r>
              <a:rPr kumimoji="0" lang="en-US" b="1" i="0" u="none" strike="noStrike" cap="none" normalizeH="0" baseline="0" dirty="0" smtClean="0">
                <a:ln>
                  <a:noFill/>
                </a:ln>
                <a:solidFill>
                  <a:srgbClr val="000000"/>
                </a:solidFill>
                <a:effectLst/>
                <a:latin typeface="Monaco"/>
                <a:cs typeface="Arial" pitchFamily="34" charset="0"/>
              </a:rPr>
              <a:t>=</a:t>
            </a:r>
            <a:r>
              <a:rPr kumimoji="0" lang="en-US" b="1" i="0" u="none" strike="noStrike" cap="none" normalizeH="0" baseline="0" dirty="0" smtClean="0">
                <a:ln>
                  <a:noFill/>
                </a:ln>
                <a:solidFill>
                  <a:srgbClr val="0000FF"/>
                </a:solidFill>
                <a:effectLst/>
                <a:latin typeface="Monaco"/>
                <a:cs typeface="Arial" pitchFamily="34" charset="0"/>
              </a:rPr>
              <a:t>"2"</a:t>
            </a:r>
            <a:r>
              <a:rPr kumimoji="0" lang="en-US" b="1" i="0" u="none" strike="noStrike" cap="none" normalizeH="0" baseline="0" dirty="0" smtClean="0">
                <a:ln>
                  <a:noFill/>
                </a:ln>
                <a:solidFill>
                  <a:srgbClr val="000000"/>
                </a:solidFill>
                <a:effectLst/>
                <a:latin typeface="Monaco"/>
                <a:cs typeface="Arial" pitchFamily="34" charset="0"/>
              </a:rPr>
              <a:t>&gt; 43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err="1" smtClean="0">
                <a:ln>
                  <a:noFill/>
                </a:ln>
                <a:solidFill>
                  <a:srgbClr val="006699"/>
                </a:solidFill>
                <a:effectLst/>
                <a:latin typeface="Monaco"/>
                <a:cs typeface="Arial" pitchFamily="34" charset="0"/>
              </a:rPr>
              <a:t>tr</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err="1" smtClean="0">
                <a:ln>
                  <a:noFill/>
                </a:ln>
                <a:solidFill>
                  <a:srgbClr val="006699"/>
                </a:solidFill>
                <a:effectLst/>
                <a:latin typeface="Monaco"/>
                <a:cs typeface="Arial" pitchFamily="34" charset="0"/>
              </a:rPr>
              <a:t>tr</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March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52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 39 &lt;/</a:t>
            </a:r>
            <a:r>
              <a:rPr kumimoji="0" lang="en-US" b="1" i="0" u="none" strike="noStrike" cap="none" normalizeH="0" baseline="0" dirty="0" smtClean="0">
                <a:ln>
                  <a:noFill/>
                </a:ln>
                <a:solidFill>
                  <a:srgbClr val="006699"/>
                </a:solidFill>
                <a:effectLst/>
                <a:latin typeface="Monaco"/>
                <a:cs typeface="Arial" pitchFamily="34" charset="0"/>
              </a:rPr>
              <a:t>td</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5400" b="1" i="0" u="none" strike="noStrike" cap="none" normalizeH="0" baseline="0" dirty="0" smtClean="0">
                <a:ln>
                  <a:noFill/>
                </a:ln>
                <a:solidFill>
                  <a:srgbClr val="343434"/>
                </a:solidFill>
                <a:effectLst/>
                <a:latin typeface="Monaco"/>
                <a:cs typeface="Arial" pitchFamily="34" charset="0"/>
              </a:rPr>
              <a:t> </a:t>
            </a:r>
            <a:r>
              <a:rPr kumimoji="0" lang="en-US" b="1" i="0" u="none" strike="noStrike" cap="none" normalizeH="0" baseline="0" dirty="0" smtClean="0">
                <a:ln>
                  <a:noFill/>
                </a:ln>
                <a:solidFill>
                  <a:srgbClr val="000000"/>
                </a:solidFill>
                <a:effectLst/>
                <a:latin typeface="Monaco"/>
                <a:cs typeface="Arial" pitchFamily="34" charset="0"/>
              </a:rPr>
              <a:t>&lt;/</a:t>
            </a:r>
            <a:r>
              <a:rPr kumimoji="0" lang="en-US" b="1" i="0" u="none" strike="noStrike" cap="none" normalizeH="0" baseline="0" dirty="0" err="1" smtClean="0">
                <a:ln>
                  <a:noFill/>
                </a:ln>
                <a:solidFill>
                  <a:srgbClr val="006699"/>
                </a:solidFill>
                <a:effectLst/>
                <a:latin typeface="Monaco"/>
                <a:cs typeface="Arial" pitchFamily="34" charset="0"/>
              </a:rPr>
              <a:t>tr</a:t>
            </a:r>
            <a:r>
              <a:rPr kumimoji="0" lang="en-US" b="1" i="0" u="none" strike="noStrike" cap="none" normalizeH="0" baseline="0" dirty="0" smtClean="0">
                <a:ln>
                  <a:noFill/>
                </a:ln>
                <a:solidFill>
                  <a:srgbClr val="000000"/>
                </a:solidFill>
                <a:effectLst/>
                <a:latin typeface="Monaco"/>
                <a:cs typeface="Arial" pitchFamily="34" charset="0"/>
              </a:rPr>
              <a:t>&gt;</a:t>
            </a:r>
            <a:endParaRPr kumimoji="0" lang="en-US" sz="6000" b="1" i="0" u="none" strike="noStrike" cap="none" normalizeH="0" baseline="0" dirty="0" smtClean="0">
              <a:ln>
                <a:noFill/>
              </a:ln>
              <a:solidFill>
                <a:schemeClr val="tx1"/>
              </a:solidFill>
              <a:effectLst/>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07944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Caption</a:t>
            </a:r>
            <a:br>
              <a:rPr lang="en-US" dirty="0"/>
            </a:br>
            <a:endParaRPr lang="en-US" dirty="0"/>
          </a:p>
        </p:txBody>
      </p:sp>
      <p:sp>
        <p:nvSpPr>
          <p:cNvPr id="3" name="Content Placeholder 2"/>
          <p:cNvSpPr>
            <a:spLocks noGrp="1"/>
          </p:cNvSpPr>
          <p:nvPr>
            <p:ph idx="1"/>
          </p:nvPr>
        </p:nvSpPr>
        <p:spPr/>
        <p:txBody>
          <a:bodyPr/>
          <a:lstStyle/>
          <a:p>
            <a:r>
              <a:rPr lang="en-US" dirty="0" smtClean="0"/>
              <a:t>We </a:t>
            </a:r>
            <a:r>
              <a:rPr lang="en-US" dirty="0"/>
              <a:t>used a single row to explain the purpose of the table. It is possible to add a caption to the table, which will be more semantically right.</a:t>
            </a:r>
          </a:p>
        </p:txBody>
      </p:sp>
    </p:spTree>
    <p:extLst>
      <p:ext uri="{BB962C8B-B14F-4D97-AF65-F5344CB8AC3E}">
        <p14:creationId xmlns:p14="http://schemas.microsoft.com/office/powerpoint/2010/main" val="360203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34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76200"/>
            <a:ext cx="915092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02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padding and Cell spacing</a:t>
            </a:r>
            <a:endParaRPr lang="en-US" dirty="0"/>
          </a:p>
        </p:txBody>
      </p:sp>
      <p:pic>
        <p:nvPicPr>
          <p:cNvPr id="20482" name="Picture 2" descr="C:\Users\LENOVO\Desktop\cell-spacing-padd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839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4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Cell padding and cell spacing</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915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00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313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74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&lt;</a:t>
            </a:r>
            <a:r>
              <a:rPr lang="en-US" dirty="0" err="1"/>
              <a:t>colgroup</a:t>
            </a:r>
            <a:r>
              <a:rPr lang="en-US" dirty="0"/>
              <a:t>&gt; Tag</a:t>
            </a:r>
            <a:br>
              <a:rPr lang="en-US" dirty="0"/>
            </a:b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2800" dirty="0"/>
              <a:t>The &lt;</a:t>
            </a:r>
            <a:r>
              <a:rPr lang="en-US" sz="2800" dirty="0" err="1"/>
              <a:t>colgroup</a:t>
            </a:r>
            <a:r>
              <a:rPr lang="en-US" sz="2800" dirty="0"/>
              <a:t>&gt; tag specifies a group of one or more columns in a table for formatting.</a:t>
            </a:r>
          </a:p>
          <a:p>
            <a:r>
              <a:rPr lang="en-US" sz="2800" dirty="0"/>
              <a:t>The &lt;</a:t>
            </a:r>
            <a:r>
              <a:rPr lang="en-US" sz="2800" dirty="0" err="1"/>
              <a:t>colgroup</a:t>
            </a:r>
            <a:r>
              <a:rPr lang="en-US" sz="2800" dirty="0"/>
              <a:t>&gt; tag is useful for applying styles to entire columns, instead of repeating the styles for each cell, for each row.</a:t>
            </a:r>
          </a:p>
          <a:p>
            <a:r>
              <a:rPr lang="en-US" sz="2800" b="1" dirty="0"/>
              <a:t>Note:</a:t>
            </a:r>
            <a:r>
              <a:rPr lang="en-US" sz="2800" dirty="0"/>
              <a:t> The &lt;</a:t>
            </a:r>
            <a:r>
              <a:rPr lang="en-US" sz="2800" dirty="0" err="1"/>
              <a:t>colgroup</a:t>
            </a:r>
            <a:r>
              <a:rPr lang="en-US" sz="2800" dirty="0"/>
              <a:t>&gt; tag must be a child of a &lt;table&gt; element, after any &lt;caption&gt; elements and before any &lt;</a:t>
            </a:r>
            <a:r>
              <a:rPr lang="en-US" sz="2800" dirty="0" err="1"/>
              <a:t>thead</a:t>
            </a:r>
            <a:r>
              <a:rPr lang="en-US" sz="2800" dirty="0"/>
              <a:t>&gt;, &lt;</a:t>
            </a:r>
            <a:r>
              <a:rPr lang="en-US" sz="2800" dirty="0" err="1"/>
              <a:t>tbody</a:t>
            </a:r>
            <a:r>
              <a:rPr lang="en-US" sz="2800" dirty="0"/>
              <a:t>&gt;, &lt;</a:t>
            </a:r>
            <a:r>
              <a:rPr lang="en-US" sz="2800" dirty="0" err="1"/>
              <a:t>tfoot</a:t>
            </a:r>
            <a:r>
              <a:rPr lang="en-US" sz="2800" dirty="0"/>
              <a:t>&gt;, and &lt;</a:t>
            </a:r>
            <a:r>
              <a:rPr lang="en-US" sz="2800" dirty="0" err="1"/>
              <a:t>tr</a:t>
            </a:r>
            <a:r>
              <a:rPr lang="en-US" sz="2800" dirty="0"/>
              <a:t>&gt; elements.</a:t>
            </a:r>
          </a:p>
          <a:p>
            <a:r>
              <a:rPr lang="en-US" sz="2800" b="1" dirty="0"/>
              <a:t>Tip:</a:t>
            </a:r>
            <a:r>
              <a:rPr lang="en-US" sz="2800" dirty="0"/>
              <a:t> To define different properties to a column within a &lt;</a:t>
            </a:r>
            <a:r>
              <a:rPr lang="en-US" sz="2800" dirty="0" err="1"/>
              <a:t>colgroup</a:t>
            </a:r>
            <a:r>
              <a:rPr lang="en-US" sz="2800" dirty="0"/>
              <a:t>&gt;, use the </a:t>
            </a:r>
            <a:r>
              <a:rPr lang="en-US" sz="2800" dirty="0">
                <a:hlinkClick r:id="rId2"/>
              </a:rPr>
              <a:t>&lt;col&gt;</a:t>
            </a:r>
            <a:r>
              <a:rPr lang="en-US" sz="2800" dirty="0"/>
              <a:t> tag within the &lt;</a:t>
            </a:r>
            <a:r>
              <a:rPr lang="en-US" sz="2800" dirty="0" err="1"/>
              <a:t>colgroup</a:t>
            </a:r>
            <a:r>
              <a:rPr lang="en-US" sz="2800" dirty="0"/>
              <a:t>&gt; tag.</a:t>
            </a:r>
          </a:p>
          <a:p>
            <a:r>
              <a:rPr lang="en-US" sz="2800" dirty="0" smtClean="0"/>
              <a:t/>
            </a:r>
            <a:br>
              <a:rPr lang="en-US" sz="2800" dirty="0" smtClean="0"/>
            </a:br>
            <a:endParaRPr lang="en-US" sz="2800" dirty="0"/>
          </a:p>
        </p:txBody>
      </p:sp>
    </p:spTree>
    <p:extLst>
      <p:ext uri="{BB962C8B-B14F-4D97-AF65-F5344CB8AC3E}">
        <p14:creationId xmlns:p14="http://schemas.microsoft.com/office/powerpoint/2010/main" val="92434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structure</a:t>
            </a:r>
            <a:br>
              <a:rPr lang="en-US" dirty="0"/>
            </a:br>
            <a:endParaRPr lang="en-US" dirty="0"/>
          </a:p>
        </p:txBody>
      </p:sp>
      <p:pic>
        <p:nvPicPr>
          <p:cNvPr id="1026" name="Picture 2" descr="C:\Users\LENOVO\Desktop\html5-tab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90678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Colgroup</a:t>
            </a:r>
            <a:endParaRPr lang="en-US"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153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92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45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915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55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Alignment</a:t>
            </a:r>
            <a:endParaRPr lang="en-US" dirty="0"/>
          </a:p>
        </p:txBody>
      </p:sp>
      <p:pic>
        <p:nvPicPr>
          <p:cNvPr id="22530" name="Picture 2" descr="C:\Users\LENOVO\Desktop\alignmen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693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7334253"/>
              </p:ext>
            </p:extLst>
          </p:nvPr>
        </p:nvGraphicFramePr>
        <p:xfrm>
          <a:off x="76200" y="1676393"/>
          <a:ext cx="8915400" cy="4876806"/>
        </p:xfrm>
        <a:graphic>
          <a:graphicData uri="http://schemas.openxmlformats.org/drawingml/2006/table">
            <a:tbl>
              <a:tblPr/>
              <a:tblGrid>
                <a:gridCol w="2228850"/>
                <a:gridCol w="2228850"/>
                <a:gridCol w="2228850"/>
                <a:gridCol w="2228850"/>
              </a:tblGrid>
              <a:tr h="812801">
                <a:tc>
                  <a:txBody>
                    <a:bodyPr/>
                    <a:lstStyle/>
                    <a:p>
                      <a:pPr algn="ctr" fontAlgn="ctr"/>
                      <a:r>
                        <a:rPr lang="en-US" dirty="0">
                          <a:solidFill>
                            <a:srgbClr val="FF0000"/>
                          </a:solidFill>
                          <a:effectLst/>
                        </a:rPr>
                        <a:t>Row 1 - Col 1</a:t>
                      </a:r>
                    </a:p>
                  </a:txBody>
                  <a:tcPr marL="28575" marR="28575" marT="28575" marB="28575" anchor="ctr">
                    <a:lnL>
                      <a:noFill/>
                    </a:lnL>
                    <a:lnR>
                      <a:noFill/>
                    </a:lnR>
                    <a:lnT>
                      <a:noFill/>
                    </a:lnT>
                    <a:lnB>
                      <a:noFill/>
                    </a:lnB>
                    <a:solidFill>
                      <a:srgbClr val="F0F1F9"/>
                    </a:solidFill>
                  </a:tcPr>
                </a:tc>
                <a:tc>
                  <a:txBody>
                    <a:bodyPr/>
                    <a:lstStyle/>
                    <a:p>
                      <a:pPr algn="ctr" fontAlgn="ctr"/>
                      <a:r>
                        <a:rPr lang="en-US" dirty="0">
                          <a:solidFill>
                            <a:srgbClr val="FF0000"/>
                          </a:solidFill>
                          <a:effectLst/>
                        </a:rPr>
                        <a:t>Row 1 - Col 2</a:t>
                      </a:r>
                    </a:p>
                  </a:txBody>
                  <a:tcPr marL="28575" marR="28575" marT="28575" marB="28575" anchor="ctr">
                    <a:lnL>
                      <a:noFill/>
                    </a:lnL>
                    <a:lnR>
                      <a:noFill/>
                    </a:lnR>
                    <a:lnT>
                      <a:noFill/>
                    </a:lnT>
                    <a:lnB>
                      <a:noFill/>
                    </a:lnB>
                    <a:solidFill>
                      <a:srgbClr val="F0F1F9"/>
                    </a:solidFill>
                  </a:tcPr>
                </a:tc>
                <a:tc>
                  <a:txBody>
                    <a:bodyPr/>
                    <a:lstStyle/>
                    <a:p>
                      <a:pPr algn="ctr" fontAlgn="ctr"/>
                      <a:r>
                        <a:rPr lang="en-US">
                          <a:solidFill>
                            <a:srgbClr val="FF0000"/>
                          </a:solidFill>
                          <a:effectLst/>
                        </a:rPr>
                        <a:t>Row 1 - Col 3</a:t>
                      </a:r>
                    </a:p>
                  </a:txBody>
                  <a:tcPr marL="28575" marR="28575" marT="28575" marB="28575" anchor="ctr">
                    <a:lnL>
                      <a:noFill/>
                    </a:lnL>
                    <a:lnR>
                      <a:noFill/>
                    </a:lnR>
                    <a:lnT>
                      <a:noFill/>
                    </a:lnT>
                    <a:lnB>
                      <a:noFill/>
                    </a:lnB>
                    <a:solidFill>
                      <a:srgbClr val="F0F1F9"/>
                    </a:solidFill>
                  </a:tcPr>
                </a:tc>
                <a:tc rowSpan="4">
                  <a:txBody>
                    <a:bodyPr/>
                    <a:lstStyle/>
                    <a:p>
                      <a:pPr algn="ctr" fontAlgn="ctr"/>
                      <a:r>
                        <a:rPr lang="en-US" dirty="0">
                          <a:solidFill>
                            <a:srgbClr val="FF0000"/>
                          </a:solidFill>
                          <a:effectLst/>
                        </a:rPr>
                        <a:t>Row 1, 2, 3 &amp; 4 - Col 4</a:t>
                      </a:r>
                    </a:p>
                  </a:txBody>
                  <a:tcPr marL="28575" marR="28575" marT="28575" marB="28575" anchor="ctr">
                    <a:lnL>
                      <a:noFill/>
                    </a:lnL>
                    <a:lnR>
                      <a:noFill/>
                    </a:lnR>
                    <a:lnT>
                      <a:noFill/>
                    </a:lnT>
                    <a:lnB>
                      <a:noFill/>
                    </a:lnB>
                    <a:solidFill>
                      <a:srgbClr val="F0F1F9"/>
                    </a:solidFill>
                  </a:tcPr>
                </a:tc>
              </a:tr>
              <a:tr h="812801">
                <a:tc>
                  <a:txBody>
                    <a:bodyPr/>
                    <a:lstStyle/>
                    <a:p>
                      <a:pPr algn="ctr" fontAlgn="ctr"/>
                      <a:r>
                        <a:rPr lang="en-US" dirty="0">
                          <a:solidFill>
                            <a:srgbClr val="FF0000"/>
                          </a:solidFill>
                          <a:effectLst/>
                        </a:rPr>
                        <a:t>Row 2 - Col 1</a:t>
                      </a:r>
                    </a:p>
                  </a:txBody>
                  <a:tcPr marL="28575" marR="28575" marT="28575" marB="28575" anchor="ctr">
                    <a:lnL>
                      <a:noFill/>
                    </a:lnL>
                    <a:lnR>
                      <a:noFill/>
                    </a:lnR>
                    <a:lnT>
                      <a:noFill/>
                    </a:lnT>
                    <a:lnB>
                      <a:noFill/>
                    </a:lnB>
                    <a:solidFill>
                      <a:srgbClr val="F0F1F9"/>
                    </a:solidFill>
                  </a:tcPr>
                </a:tc>
                <a:tc rowSpan="3" gridSpan="2">
                  <a:txBody>
                    <a:bodyPr/>
                    <a:lstStyle/>
                    <a:p>
                      <a:pPr algn="ctr" fontAlgn="ctr"/>
                      <a:r>
                        <a:rPr lang="en-US" dirty="0">
                          <a:solidFill>
                            <a:srgbClr val="FF0000"/>
                          </a:solidFill>
                          <a:effectLst/>
                        </a:rPr>
                        <a:t>Row 2, 3 &amp; 4 - Col 2 &amp; 3</a:t>
                      </a:r>
                    </a:p>
                  </a:txBody>
                  <a:tcPr marL="28575" marR="28575" marT="28575" marB="28575" anchor="ctr">
                    <a:lnL>
                      <a:noFill/>
                    </a:lnL>
                    <a:lnR>
                      <a:noFill/>
                    </a:lnR>
                    <a:lnT>
                      <a:noFill/>
                    </a:lnT>
                    <a:lnB>
                      <a:noFill/>
                    </a:lnB>
                    <a:solidFill>
                      <a:srgbClr val="F0F1F9"/>
                    </a:solidFill>
                  </a:tcPr>
                </a:tc>
                <a:tc rowSpan="3" hMerge="1">
                  <a:txBody>
                    <a:bodyPr/>
                    <a:lstStyle/>
                    <a:p>
                      <a:endParaRPr lang="en-US"/>
                    </a:p>
                  </a:txBody>
                  <a:tcPr/>
                </a:tc>
                <a:tc vMerge="1">
                  <a:txBody>
                    <a:bodyPr/>
                    <a:lstStyle/>
                    <a:p>
                      <a:endParaRPr lang="en-US"/>
                    </a:p>
                  </a:txBody>
                  <a:tcPr/>
                </a:tc>
              </a:tr>
              <a:tr h="812801">
                <a:tc>
                  <a:txBody>
                    <a:bodyPr/>
                    <a:lstStyle/>
                    <a:p>
                      <a:pPr algn="ctr" fontAlgn="ctr"/>
                      <a:r>
                        <a:rPr lang="en-US" dirty="0">
                          <a:solidFill>
                            <a:srgbClr val="FF0000"/>
                          </a:solidFill>
                          <a:effectLst/>
                        </a:rPr>
                        <a:t>Row 3 - Col 1</a:t>
                      </a:r>
                    </a:p>
                  </a:txBody>
                  <a:tcPr marL="28575" marR="28575" marT="28575" marB="28575" anchor="ctr">
                    <a:lnL>
                      <a:noFill/>
                    </a:lnL>
                    <a:lnR>
                      <a:noFill/>
                    </a:lnR>
                    <a:lnT>
                      <a:noFill/>
                    </a:lnT>
                    <a:lnB>
                      <a:noFill/>
                    </a:lnB>
                    <a:solidFill>
                      <a:srgbClr val="F0F1F9"/>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812801">
                <a:tc>
                  <a:txBody>
                    <a:bodyPr/>
                    <a:lstStyle/>
                    <a:p>
                      <a:pPr algn="ctr" fontAlgn="ctr"/>
                      <a:r>
                        <a:rPr lang="en-US" dirty="0">
                          <a:solidFill>
                            <a:srgbClr val="FF0000"/>
                          </a:solidFill>
                          <a:effectLst/>
                        </a:rPr>
                        <a:t>Row 4 - Col 1</a:t>
                      </a:r>
                    </a:p>
                  </a:txBody>
                  <a:tcPr marL="28575" marR="28575" marT="28575" marB="28575" anchor="ctr">
                    <a:lnL>
                      <a:noFill/>
                    </a:lnL>
                    <a:lnR>
                      <a:noFill/>
                    </a:lnR>
                    <a:lnT>
                      <a:noFill/>
                    </a:lnT>
                    <a:lnB>
                      <a:noFill/>
                    </a:lnB>
                    <a:solidFill>
                      <a:srgbClr val="F0F1F9"/>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812801">
                <a:tc gridSpan="2">
                  <a:txBody>
                    <a:bodyPr/>
                    <a:lstStyle/>
                    <a:p>
                      <a:pPr algn="ctr" fontAlgn="ctr"/>
                      <a:r>
                        <a:rPr lang="en-US" dirty="0">
                          <a:solidFill>
                            <a:srgbClr val="FF0000"/>
                          </a:solidFill>
                          <a:effectLst/>
                        </a:rPr>
                        <a:t>Row 5 - Col 1 &amp; 2</a:t>
                      </a:r>
                    </a:p>
                  </a:txBody>
                  <a:tcPr marL="28575" marR="28575" marT="28575" marB="28575" anchor="ctr">
                    <a:lnL>
                      <a:noFill/>
                    </a:lnL>
                    <a:lnR>
                      <a:noFill/>
                    </a:lnR>
                    <a:lnT>
                      <a:noFill/>
                    </a:lnT>
                    <a:lnB>
                      <a:noFill/>
                    </a:lnB>
                    <a:solidFill>
                      <a:srgbClr val="F0F1F9"/>
                    </a:solidFill>
                  </a:tcPr>
                </a:tc>
                <a:tc hMerge="1">
                  <a:txBody>
                    <a:bodyPr/>
                    <a:lstStyle/>
                    <a:p>
                      <a:endParaRPr lang="en-US"/>
                    </a:p>
                  </a:txBody>
                  <a:tcPr/>
                </a:tc>
                <a:tc gridSpan="2">
                  <a:txBody>
                    <a:bodyPr/>
                    <a:lstStyle/>
                    <a:p>
                      <a:pPr algn="ctr" fontAlgn="ctr"/>
                      <a:r>
                        <a:rPr lang="en-US" dirty="0">
                          <a:solidFill>
                            <a:srgbClr val="FF0000"/>
                          </a:solidFill>
                          <a:effectLst/>
                        </a:rPr>
                        <a:t>Row 5 - Col 3 &amp; 4</a:t>
                      </a:r>
                    </a:p>
                  </a:txBody>
                  <a:tcPr marL="28575" marR="28575" marT="28575" marB="28575" anchor="ctr">
                    <a:lnL>
                      <a:noFill/>
                    </a:lnL>
                    <a:lnR>
                      <a:noFill/>
                    </a:lnR>
                    <a:lnT>
                      <a:noFill/>
                    </a:lnT>
                    <a:lnB>
                      <a:noFill/>
                    </a:lnB>
                    <a:solidFill>
                      <a:srgbClr val="F0F1F9"/>
                    </a:solidFill>
                  </a:tcPr>
                </a:tc>
                <a:tc hMerge="1">
                  <a:txBody>
                    <a:bodyPr/>
                    <a:lstStyle/>
                    <a:p>
                      <a:endParaRPr lang="en-US"/>
                    </a:p>
                  </a:txBody>
                  <a:tcPr/>
                </a:tc>
              </a:tr>
              <a:tr h="812801">
                <a:tc gridSpan="4">
                  <a:txBody>
                    <a:bodyPr/>
                    <a:lstStyle/>
                    <a:p>
                      <a:pPr algn="ctr" fontAlgn="ctr"/>
                      <a:r>
                        <a:rPr lang="en-US" dirty="0">
                          <a:solidFill>
                            <a:srgbClr val="FF0000"/>
                          </a:solidFill>
                          <a:effectLst/>
                        </a:rPr>
                        <a:t>Row 6 - Col 1, 2, 3 &amp; 4</a:t>
                      </a:r>
                    </a:p>
                  </a:txBody>
                  <a:tcPr marL="28575" marR="28575" marT="28575" marB="28575" anchor="ctr">
                    <a:lnL>
                      <a:noFill/>
                    </a:lnL>
                    <a:lnR>
                      <a:noFill/>
                    </a:lnR>
                    <a:lnT>
                      <a:noFill/>
                    </a:lnT>
                    <a:lnB>
                      <a:noFill/>
                    </a:lnB>
                    <a:solidFill>
                      <a:srgbClr val="F0F1F9"/>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7020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Lists</a:t>
            </a:r>
            <a:endParaRPr lang="en-US" dirty="0"/>
          </a:p>
        </p:txBody>
      </p:sp>
      <p:sp>
        <p:nvSpPr>
          <p:cNvPr id="3" name="Content Placeholder 2"/>
          <p:cNvSpPr>
            <a:spLocks noGrp="1"/>
          </p:cNvSpPr>
          <p:nvPr>
            <p:ph idx="1"/>
          </p:nvPr>
        </p:nvSpPr>
        <p:spPr/>
        <p:txBody>
          <a:bodyPr/>
          <a:lstStyle/>
          <a:p>
            <a:r>
              <a:rPr lang="en-US" dirty="0" smtClean="0"/>
              <a:t>Unordered List</a:t>
            </a:r>
          </a:p>
          <a:p>
            <a:r>
              <a:rPr lang="en-US" dirty="0" smtClean="0"/>
              <a:t>Ordered List</a:t>
            </a:r>
          </a:p>
          <a:p>
            <a:r>
              <a:rPr lang="en-US" smtClean="0"/>
              <a:t>DeSCRIPTION </a:t>
            </a:r>
            <a:r>
              <a:rPr lang="en-US" dirty="0" smtClean="0"/>
              <a:t>List</a:t>
            </a:r>
            <a:endParaRPr lang="en-US" dirty="0"/>
          </a:p>
        </p:txBody>
      </p:sp>
    </p:spTree>
    <p:extLst>
      <p:ext uri="{BB962C8B-B14F-4D97-AF65-F5344CB8AC3E}">
        <p14:creationId xmlns:p14="http://schemas.microsoft.com/office/powerpoint/2010/main" val="3603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Unordered</a:t>
            </a:r>
            <a:br>
              <a:rPr lang="en-US" dirty="0"/>
            </a:b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a:t>An unordered list starts with the </a:t>
            </a:r>
            <a:r>
              <a:rPr lang="en-US" b="1" dirty="0"/>
              <a:t>&lt;</a:t>
            </a:r>
            <a:r>
              <a:rPr lang="en-US" b="1" dirty="0" err="1"/>
              <a:t>ul</a:t>
            </a:r>
            <a:r>
              <a:rPr lang="en-US" b="1" dirty="0"/>
              <a:t>&gt;</a:t>
            </a:r>
            <a:r>
              <a:rPr lang="en-US" dirty="0"/>
              <a:t> tag. Each list item starts with the </a:t>
            </a:r>
            <a:r>
              <a:rPr lang="en-US" b="1" dirty="0"/>
              <a:t>&lt;li&gt;</a:t>
            </a:r>
            <a:r>
              <a:rPr lang="en-US" dirty="0"/>
              <a:t> tag.</a:t>
            </a:r>
          </a:p>
          <a:p>
            <a:r>
              <a:rPr lang="en-US" dirty="0"/>
              <a:t>The list items will be marked with bullets (small black circles) by default:</a:t>
            </a:r>
          </a:p>
          <a:p>
            <a:r>
              <a:rPr lang="en-US" dirty="0"/>
              <a:t>Example</a:t>
            </a:r>
          </a:p>
          <a:p>
            <a:pPr marL="0" indent="0">
              <a:buNone/>
            </a:pPr>
            <a:r>
              <a:rPr lang="it-IT" b="1" dirty="0"/>
              <a:t>&lt;ul&gt;</a:t>
            </a:r>
            <a:r>
              <a:rPr lang="it-IT" b="1" dirty="0" smtClean="0"/>
              <a:t/>
            </a:r>
            <a:br>
              <a:rPr lang="it-IT" b="1" dirty="0" smtClean="0"/>
            </a:br>
            <a:r>
              <a:rPr lang="it-IT" b="1" dirty="0"/>
              <a:t>  &lt;li&gt;Coffee&lt;/li&gt;</a:t>
            </a:r>
            <a:r>
              <a:rPr lang="it-IT" b="1" dirty="0" smtClean="0"/>
              <a:t/>
            </a:r>
            <a:br>
              <a:rPr lang="it-IT" b="1" dirty="0" smtClean="0"/>
            </a:br>
            <a:r>
              <a:rPr lang="it-IT" b="1" dirty="0"/>
              <a:t>  &lt;li&gt;Tea&lt;/li&gt;</a:t>
            </a:r>
            <a:r>
              <a:rPr lang="it-IT" b="1" dirty="0" smtClean="0"/>
              <a:t/>
            </a:r>
            <a:br>
              <a:rPr lang="it-IT" b="1" dirty="0" smtClean="0"/>
            </a:br>
            <a:r>
              <a:rPr lang="it-IT" b="1" dirty="0"/>
              <a:t>  &lt;li&gt;Milk&lt;/li&gt;</a:t>
            </a:r>
            <a:r>
              <a:rPr lang="it-IT" b="1" dirty="0" smtClean="0"/>
              <a:t/>
            </a:r>
            <a:br>
              <a:rPr lang="it-IT" b="1" dirty="0" smtClean="0"/>
            </a:br>
            <a:r>
              <a:rPr lang="it-IT" b="1" dirty="0"/>
              <a:t>&lt;/ul&gt;</a:t>
            </a:r>
            <a:endParaRPr lang="en-US" b="1" dirty="0"/>
          </a:p>
        </p:txBody>
      </p:sp>
    </p:spTree>
    <p:extLst>
      <p:ext uri="{BB962C8B-B14F-4D97-AF65-F5344CB8AC3E}">
        <p14:creationId xmlns:p14="http://schemas.microsoft.com/office/powerpoint/2010/main" val="1066537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Property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4917267"/>
              </p:ext>
            </p:extLst>
          </p:nvPr>
        </p:nvGraphicFramePr>
        <p:xfrm>
          <a:off x="533400" y="1524000"/>
          <a:ext cx="8229600" cy="4832016"/>
        </p:xfrm>
        <a:graphic>
          <a:graphicData uri="http://schemas.openxmlformats.org/drawingml/2006/table">
            <a:tbl>
              <a:tblPr/>
              <a:tblGrid>
                <a:gridCol w="4114800"/>
                <a:gridCol w="4114800"/>
              </a:tblGrid>
              <a:tr h="838200">
                <a:tc>
                  <a:txBody>
                    <a:bodyPr/>
                    <a:lstStyle/>
                    <a:p>
                      <a:pPr algn="l" fontAlgn="t"/>
                      <a:r>
                        <a:rPr lang="en-US" sz="2800" dirty="0">
                          <a:solidFill>
                            <a:srgbClr val="FF0000"/>
                          </a:solidFill>
                          <a:effectLst/>
                        </a:rPr>
                        <a:t>Value</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800" dirty="0">
                          <a:solidFill>
                            <a:srgbClr val="FF0000"/>
                          </a:solidFill>
                          <a:effectLst/>
                        </a:rPr>
                        <a:t>Description</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838200">
                <a:tc>
                  <a:txBody>
                    <a:bodyPr/>
                    <a:lstStyle/>
                    <a:p>
                      <a:pPr algn="l" fontAlgn="t"/>
                      <a:r>
                        <a:rPr lang="en-US" sz="2800" dirty="0">
                          <a:effectLst/>
                        </a:rPr>
                        <a:t>disc</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800" dirty="0">
                          <a:effectLst/>
                        </a:rPr>
                        <a:t>Sets the list item marker to a bullet (default)</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838200">
                <a:tc>
                  <a:txBody>
                    <a:bodyPr/>
                    <a:lstStyle/>
                    <a:p>
                      <a:pPr algn="l" fontAlgn="t"/>
                      <a:r>
                        <a:rPr lang="en-US" sz="2800" dirty="0">
                          <a:effectLst/>
                        </a:rPr>
                        <a:t>circle</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800">
                          <a:effectLst/>
                        </a:rPr>
                        <a:t>Sets the list item marker to a circle</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838200">
                <a:tc>
                  <a:txBody>
                    <a:bodyPr/>
                    <a:lstStyle/>
                    <a:p>
                      <a:pPr algn="l" fontAlgn="t"/>
                      <a:r>
                        <a:rPr lang="en-US" sz="2800">
                          <a:effectLst/>
                        </a:rPr>
                        <a:t>square</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800" dirty="0">
                          <a:effectLst/>
                        </a:rPr>
                        <a:t>Sets the list item marker to a square</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838200">
                <a:tc>
                  <a:txBody>
                    <a:bodyPr/>
                    <a:lstStyle/>
                    <a:p>
                      <a:pPr algn="l" fontAlgn="t"/>
                      <a:r>
                        <a:rPr lang="en-US" sz="2800">
                          <a:effectLst/>
                        </a:rPr>
                        <a:t>none</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800" dirty="0">
                          <a:effectLst/>
                        </a:rPr>
                        <a:t>The list items will not be marked</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6737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marL="0" indent="0">
              <a:buNone/>
            </a:pPr>
            <a:r>
              <a:rPr lang="it-IT" sz="2800" b="1" dirty="0" smtClean="0"/>
              <a:t>&lt;html&gt;</a:t>
            </a:r>
          </a:p>
          <a:p>
            <a:pPr marL="0" indent="0">
              <a:buNone/>
            </a:pPr>
            <a:r>
              <a:rPr lang="it-IT" sz="2800" b="1" dirty="0" smtClean="0"/>
              <a:t>&lt;body&gt;</a:t>
            </a:r>
          </a:p>
          <a:p>
            <a:pPr marL="0" indent="0">
              <a:buNone/>
            </a:pPr>
            <a:r>
              <a:rPr lang="it-IT" sz="2800" b="1" dirty="0" smtClean="0"/>
              <a:t>&lt;h2&gt;Unordered List with Disc Bullets&lt;/h2&gt;</a:t>
            </a:r>
          </a:p>
          <a:p>
            <a:pPr marL="0" indent="0">
              <a:buNone/>
            </a:pPr>
            <a:r>
              <a:rPr lang="it-IT" sz="2800" b="1" dirty="0" smtClean="0"/>
              <a:t>&lt;ul type=‘dics’&gt;</a:t>
            </a:r>
          </a:p>
          <a:p>
            <a:pPr marL="0" indent="0">
              <a:buNone/>
            </a:pPr>
            <a:r>
              <a:rPr lang="it-IT" sz="2800" b="1" dirty="0" smtClean="0"/>
              <a:t> &lt;li&gt;Coffee&lt;/li&gt;</a:t>
            </a:r>
          </a:p>
          <a:p>
            <a:pPr marL="0" indent="0">
              <a:buNone/>
            </a:pPr>
            <a:r>
              <a:rPr lang="it-IT" sz="2800" b="1" dirty="0" smtClean="0"/>
              <a:t>  &lt;li&gt;Tea&lt;/li&gt;</a:t>
            </a:r>
          </a:p>
          <a:p>
            <a:pPr marL="0" indent="0">
              <a:buNone/>
            </a:pPr>
            <a:r>
              <a:rPr lang="it-IT" sz="2800" b="1" dirty="0" smtClean="0"/>
              <a:t>  &lt;li&gt;Milk&lt;/li&gt;</a:t>
            </a:r>
          </a:p>
          <a:p>
            <a:pPr marL="0" indent="0">
              <a:buNone/>
            </a:pPr>
            <a:r>
              <a:rPr lang="it-IT" sz="2800" b="1" dirty="0" smtClean="0"/>
              <a:t>&lt;/ul&gt;  </a:t>
            </a:r>
          </a:p>
          <a:p>
            <a:pPr marL="0" indent="0">
              <a:buNone/>
            </a:pPr>
            <a:r>
              <a:rPr lang="it-IT" sz="2800" b="1" dirty="0" smtClean="0"/>
              <a:t>&lt;/body&gt;</a:t>
            </a:r>
          </a:p>
          <a:p>
            <a:pPr marL="0" indent="0">
              <a:buNone/>
            </a:pPr>
            <a:r>
              <a:rPr lang="it-IT" sz="2800" b="1" dirty="0" smtClean="0"/>
              <a:t>&lt;/html&gt;</a:t>
            </a:r>
            <a:endParaRPr lang="it-IT" sz="2800" b="1" dirty="0"/>
          </a:p>
        </p:txBody>
      </p:sp>
    </p:spTree>
    <p:extLst>
      <p:ext uri="{BB962C8B-B14F-4D97-AF65-F5344CB8AC3E}">
        <p14:creationId xmlns:p14="http://schemas.microsoft.com/office/powerpoint/2010/main" val="1119700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Ordered </a:t>
            </a:r>
            <a:r>
              <a:rPr lang="en-US" dirty="0" smtClean="0"/>
              <a:t>List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An ordered list starts with the </a:t>
            </a:r>
            <a:r>
              <a:rPr lang="en-US" b="1" dirty="0"/>
              <a:t>&lt;</a:t>
            </a:r>
            <a:r>
              <a:rPr lang="en-US" b="1" dirty="0" err="1"/>
              <a:t>ol</a:t>
            </a:r>
            <a:r>
              <a:rPr lang="en-US" b="1" dirty="0"/>
              <a:t>&gt;</a:t>
            </a:r>
            <a:r>
              <a:rPr lang="en-US" dirty="0"/>
              <a:t> tag. Each list item starts with the </a:t>
            </a:r>
            <a:r>
              <a:rPr lang="en-US" b="1" dirty="0"/>
              <a:t>&lt;li&gt;</a:t>
            </a:r>
            <a:r>
              <a:rPr lang="en-US" dirty="0"/>
              <a:t> tag.</a:t>
            </a:r>
          </a:p>
          <a:p>
            <a:r>
              <a:rPr lang="en-US" dirty="0"/>
              <a:t>The list items will be marked with numbers by default:</a:t>
            </a:r>
          </a:p>
          <a:p>
            <a:r>
              <a:rPr lang="it-IT" b="1" dirty="0"/>
              <a:t>&lt;ol&gt;</a:t>
            </a:r>
            <a:r>
              <a:rPr lang="it-IT" b="1" dirty="0" smtClean="0"/>
              <a:t/>
            </a:r>
            <a:br>
              <a:rPr lang="it-IT" b="1" dirty="0" smtClean="0"/>
            </a:br>
            <a:r>
              <a:rPr lang="it-IT" b="1" dirty="0"/>
              <a:t>  &lt;li&gt;Coffee&lt;/li&gt;</a:t>
            </a:r>
            <a:r>
              <a:rPr lang="it-IT" b="1" dirty="0" smtClean="0"/>
              <a:t/>
            </a:r>
            <a:br>
              <a:rPr lang="it-IT" b="1" dirty="0" smtClean="0"/>
            </a:br>
            <a:r>
              <a:rPr lang="it-IT" b="1" dirty="0"/>
              <a:t>  &lt;li&gt;Tea&lt;/li&gt;</a:t>
            </a:r>
            <a:r>
              <a:rPr lang="it-IT" b="1" dirty="0" smtClean="0"/>
              <a:t/>
            </a:r>
            <a:br>
              <a:rPr lang="it-IT" b="1" dirty="0" smtClean="0"/>
            </a:br>
            <a:r>
              <a:rPr lang="it-IT" b="1" dirty="0"/>
              <a:t>  &lt;li&gt;Milk&lt;/li&gt;</a:t>
            </a:r>
            <a:r>
              <a:rPr lang="it-IT" b="1" dirty="0" smtClean="0"/>
              <a:t/>
            </a:r>
            <a:br>
              <a:rPr lang="it-IT" b="1" dirty="0" smtClean="0"/>
            </a:br>
            <a:r>
              <a:rPr lang="it-IT" b="1" dirty="0"/>
              <a:t>&lt;/ol&gt;</a:t>
            </a:r>
            <a:endParaRPr lang="en-US" b="1" dirty="0"/>
          </a:p>
        </p:txBody>
      </p:sp>
    </p:spTree>
    <p:extLst>
      <p:ext uri="{BB962C8B-B14F-4D97-AF65-F5344CB8AC3E}">
        <p14:creationId xmlns:p14="http://schemas.microsoft.com/office/powerpoint/2010/main" val="179508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Rows</a:t>
            </a:r>
            <a:r>
              <a:rPr lang="en-US" dirty="0"/>
              <a:t> </a:t>
            </a:r>
          </a:p>
        </p:txBody>
      </p:sp>
      <p:sp>
        <p:nvSpPr>
          <p:cNvPr id="3" name="Content Placeholder 2"/>
          <p:cNvSpPr>
            <a:spLocks noGrp="1"/>
          </p:cNvSpPr>
          <p:nvPr>
            <p:ph idx="1"/>
          </p:nvPr>
        </p:nvSpPr>
        <p:spPr>
          <a:xfrm>
            <a:off x="0" y="1295400"/>
            <a:ext cx="8991600" cy="4830763"/>
          </a:xfrm>
        </p:spPr>
        <p:txBody>
          <a:bodyPr/>
          <a:lstStyle/>
          <a:p>
            <a:r>
              <a:rPr lang="en-US" dirty="0" smtClean="0"/>
              <a:t>The </a:t>
            </a:r>
            <a:r>
              <a:rPr lang="en-US" dirty="0"/>
              <a:t>rows run horizontally from left to right. Our table above has four rows. Here is the table with the second row highlighted</a:t>
            </a:r>
            <a:r>
              <a:rPr lang="en-US" dirty="0" smtClean="0"/>
              <a:t>.</a:t>
            </a:r>
          </a:p>
          <a:p>
            <a:r>
              <a:rPr lang="en-US" dirty="0"/>
              <a:t>a single row is represented by the &lt;</a:t>
            </a:r>
            <a:r>
              <a:rPr lang="en-US" dirty="0" err="1"/>
              <a:t>tr</a:t>
            </a:r>
            <a:r>
              <a:rPr lang="en-US" dirty="0"/>
              <a:t>&gt; tag.</a:t>
            </a:r>
          </a:p>
        </p:txBody>
      </p:sp>
      <p:pic>
        <p:nvPicPr>
          <p:cNvPr id="2050" name="Picture 2" descr="C:\Users\LENOVO\Desktop\html5-table-r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610600" cy="237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77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 Attribute</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5473471"/>
              </p:ext>
            </p:extLst>
          </p:nvPr>
        </p:nvGraphicFramePr>
        <p:xfrm>
          <a:off x="381000" y="1143000"/>
          <a:ext cx="8229600" cy="5333999"/>
        </p:xfrm>
        <a:graphic>
          <a:graphicData uri="http://schemas.openxmlformats.org/drawingml/2006/table">
            <a:tbl>
              <a:tblPr/>
              <a:tblGrid>
                <a:gridCol w="4114800"/>
                <a:gridCol w="4114800"/>
              </a:tblGrid>
              <a:tr h="578884">
                <a:tc>
                  <a:txBody>
                    <a:bodyPr/>
                    <a:lstStyle/>
                    <a:p>
                      <a:pPr algn="ctr" fontAlgn="t"/>
                      <a:r>
                        <a:rPr lang="en-US" sz="2400" dirty="0">
                          <a:solidFill>
                            <a:srgbClr val="FF0000"/>
                          </a:solidFill>
                          <a:effectLst/>
                        </a:rPr>
                        <a:t>Type</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sz="2400" dirty="0">
                          <a:solidFill>
                            <a:srgbClr val="FF0000"/>
                          </a:solidFill>
                          <a:effectLst/>
                        </a:rPr>
                        <a:t>Description</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951023">
                <a:tc>
                  <a:txBody>
                    <a:bodyPr/>
                    <a:lstStyle/>
                    <a:p>
                      <a:pPr algn="l" fontAlgn="t"/>
                      <a:r>
                        <a:rPr lang="en-US" sz="2400" dirty="0">
                          <a:effectLst/>
                        </a:rPr>
                        <a:t>type="1"</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400" dirty="0">
                          <a:effectLst/>
                        </a:rPr>
                        <a:t>The list items will be numbered with numbers (default)</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951023">
                <a:tc>
                  <a:txBody>
                    <a:bodyPr/>
                    <a:lstStyle/>
                    <a:p>
                      <a:pPr algn="l" fontAlgn="t"/>
                      <a:r>
                        <a:rPr lang="en-US" sz="2400" dirty="0">
                          <a:effectLst/>
                        </a:rPr>
                        <a:t>type="A"</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400">
                          <a:effectLst/>
                        </a:rPr>
                        <a:t>The list items will be numbered with uppercase letters</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951023">
                <a:tc>
                  <a:txBody>
                    <a:bodyPr/>
                    <a:lstStyle/>
                    <a:p>
                      <a:pPr algn="l" fontAlgn="t"/>
                      <a:r>
                        <a:rPr lang="en-US" sz="2400" dirty="0">
                          <a:effectLst/>
                        </a:rPr>
                        <a:t>type="a"</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400" dirty="0">
                          <a:effectLst/>
                        </a:rPr>
                        <a:t>The list items will be numbered with lowercase letters</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951023">
                <a:tc>
                  <a:txBody>
                    <a:bodyPr/>
                    <a:lstStyle/>
                    <a:p>
                      <a:pPr algn="l" fontAlgn="t"/>
                      <a:r>
                        <a:rPr lang="en-US" sz="2400">
                          <a:effectLst/>
                        </a:rPr>
                        <a:t>type="I"</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400" dirty="0">
                          <a:effectLst/>
                        </a:rPr>
                        <a:t>The list items will be numbered with uppercase roman numbers</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951023">
                <a:tc>
                  <a:txBody>
                    <a:bodyPr/>
                    <a:lstStyle/>
                    <a:p>
                      <a:pPr algn="l" fontAlgn="t"/>
                      <a:r>
                        <a:rPr lang="en-US" sz="2400">
                          <a:effectLst/>
                        </a:rPr>
                        <a:t>type="i"</a:t>
                      </a:r>
                    </a:p>
                  </a:txBody>
                  <a:tcPr marL="145015"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2400" dirty="0">
                          <a:effectLst/>
                        </a:rPr>
                        <a:t>The list items will be numbered with lowercase roman numbers</a:t>
                      </a:r>
                    </a:p>
                  </a:txBody>
                  <a:tcPr marL="72507" marR="72507" marT="72507" marB="725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2044144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678873"/>
          </a:xfrm>
        </p:spPr>
        <p:txBody>
          <a:bodyPr>
            <a:normAutofit fontScale="90000"/>
          </a:bodyPr>
          <a:lstStyle/>
          <a:p>
            <a:r>
              <a:rPr lang="en-US" dirty="0" smtClean="0"/>
              <a:t>Example 2</a:t>
            </a:r>
            <a:endParaRPr lang="en-US" dirty="0"/>
          </a:p>
        </p:txBody>
      </p:sp>
      <p:sp>
        <p:nvSpPr>
          <p:cNvPr id="3" name="Content Placeholder 2"/>
          <p:cNvSpPr>
            <a:spLocks noGrp="1"/>
          </p:cNvSpPr>
          <p:nvPr>
            <p:ph idx="1"/>
          </p:nvPr>
        </p:nvSpPr>
        <p:spPr>
          <a:xfrm>
            <a:off x="0" y="685800"/>
            <a:ext cx="9144000" cy="6019800"/>
          </a:xfrm>
        </p:spPr>
        <p:txBody>
          <a:bodyPr>
            <a:normAutofit fontScale="85000" lnSpcReduction="20000"/>
          </a:bodyPr>
          <a:lstStyle/>
          <a:p>
            <a:pPr marL="0" indent="0">
              <a:buNone/>
            </a:pPr>
            <a:r>
              <a:rPr lang="it-IT" b="1" dirty="0" smtClean="0"/>
              <a:t>&lt;html&gt;</a:t>
            </a:r>
          </a:p>
          <a:p>
            <a:pPr marL="0" indent="0">
              <a:buNone/>
            </a:pPr>
            <a:r>
              <a:rPr lang="it-IT" b="1" dirty="0" smtClean="0"/>
              <a:t>&lt;body&gt;</a:t>
            </a:r>
          </a:p>
          <a:p>
            <a:pPr marL="0" indent="0">
              <a:buNone/>
            </a:pPr>
            <a:r>
              <a:rPr lang="it-IT" b="1" dirty="0" smtClean="0"/>
              <a:t>&lt;h2&gt;Unordered List with Disc Bullets&lt;/h2&gt;</a:t>
            </a:r>
          </a:p>
          <a:p>
            <a:pPr marL="0" indent="0">
              <a:buNone/>
            </a:pPr>
            <a:r>
              <a:rPr lang="it-IT" b="1" dirty="0" smtClean="0"/>
              <a:t>&lt;ul type=‘dics’&gt;</a:t>
            </a:r>
          </a:p>
          <a:p>
            <a:pPr marL="0" indent="0">
              <a:buNone/>
            </a:pPr>
            <a:r>
              <a:rPr lang="it-IT" b="1" dirty="0" smtClean="0"/>
              <a:t> &lt;li&gt;Coffee&lt;/li&gt;</a:t>
            </a:r>
          </a:p>
          <a:p>
            <a:pPr marL="0" indent="0">
              <a:buNone/>
            </a:pPr>
            <a:r>
              <a:rPr lang="it-IT" b="1" dirty="0" smtClean="0"/>
              <a:t>  &lt;li&gt;Tea&lt;/li&gt;</a:t>
            </a:r>
          </a:p>
          <a:p>
            <a:pPr marL="0" indent="0">
              <a:buNone/>
            </a:pPr>
            <a:r>
              <a:rPr lang="it-IT" b="1" dirty="0" smtClean="0"/>
              <a:t>  &lt;li&gt;Milk&lt;/li&gt;</a:t>
            </a:r>
          </a:p>
          <a:p>
            <a:pPr marL="0" indent="0">
              <a:buNone/>
            </a:pPr>
            <a:r>
              <a:rPr lang="it-IT" b="1" dirty="0"/>
              <a:t> </a:t>
            </a:r>
            <a:r>
              <a:rPr lang="it-IT" b="1" dirty="0" smtClean="0"/>
              <a:t>          &lt;ul type=‘circle’&gt;</a:t>
            </a:r>
          </a:p>
          <a:p>
            <a:pPr marL="0" indent="0">
              <a:buNone/>
            </a:pPr>
            <a:r>
              <a:rPr lang="it-IT" b="1" dirty="0"/>
              <a:t> </a:t>
            </a:r>
            <a:r>
              <a:rPr lang="it-IT" b="1" dirty="0" smtClean="0"/>
              <a:t>           &lt;li&gt;Apple&lt;/li&gt;</a:t>
            </a:r>
          </a:p>
          <a:p>
            <a:pPr marL="0" indent="0">
              <a:buNone/>
            </a:pPr>
            <a:r>
              <a:rPr lang="it-IT" b="1" dirty="0" smtClean="0"/>
              <a:t>             &lt;li&gt;Mango&lt;/li&gt;</a:t>
            </a:r>
          </a:p>
          <a:p>
            <a:pPr marL="0" indent="0">
              <a:buNone/>
            </a:pPr>
            <a:r>
              <a:rPr lang="it-IT" b="1" dirty="0"/>
              <a:t> </a:t>
            </a:r>
            <a:r>
              <a:rPr lang="it-IT" b="1" dirty="0" smtClean="0"/>
              <a:t>         &lt;/ul&gt;</a:t>
            </a:r>
          </a:p>
          <a:p>
            <a:pPr marL="0" indent="0">
              <a:buNone/>
            </a:pPr>
            <a:r>
              <a:rPr lang="it-IT" b="1" dirty="0" smtClean="0"/>
              <a:t>&lt;/ul&gt;  </a:t>
            </a:r>
          </a:p>
          <a:p>
            <a:pPr marL="0" indent="0">
              <a:buNone/>
            </a:pPr>
            <a:r>
              <a:rPr lang="it-IT" b="1" dirty="0" smtClean="0"/>
              <a:t>&lt;/body&gt;</a:t>
            </a:r>
          </a:p>
          <a:p>
            <a:pPr marL="0" indent="0">
              <a:buNone/>
            </a:pPr>
            <a:r>
              <a:rPr lang="it-IT" b="1" dirty="0" smtClean="0"/>
              <a:t>&lt;/html&gt;</a:t>
            </a:r>
          </a:p>
          <a:p>
            <a:endParaRPr lang="en-US" dirty="0"/>
          </a:p>
        </p:txBody>
      </p:sp>
    </p:spTree>
    <p:extLst>
      <p:ext uri="{BB962C8B-B14F-4D97-AF65-F5344CB8AC3E}">
        <p14:creationId xmlns:p14="http://schemas.microsoft.com/office/powerpoint/2010/main" val="422667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Layouts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267924"/>
              </p:ext>
            </p:extLst>
          </p:nvPr>
        </p:nvGraphicFramePr>
        <p:xfrm>
          <a:off x="457200" y="1600200"/>
          <a:ext cx="8229600" cy="4876800"/>
        </p:xfrm>
        <a:graphic>
          <a:graphicData uri="http://schemas.openxmlformats.org/drawingml/2006/table">
            <a:tbl>
              <a:tblPr firstRow="1" bandRow="1">
                <a:tableStyleId>{5C22544A-7EE6-4342-B048-85BDC9FD1C3A}</a:tableStyleId>
              </a:tblPr>
              <a:tblGrid>
                <a:gridCol w="1981200"/>
                <a:gridCol w="6248400"/>
              </a:tblGrid>
              <a:tr h="1219200">
                <a:tc gridSpan="2">
                  <a:txBody>
                    <a:bodyPr/>
                    <a:lstStyle/>
                    <a:p>
                      <a:pPr algn="ctr"/>
                      <a:r>
                        <a:rPr lang="en-US" dirty="0" smtClean="0"/>
                        <a:t>Header</a:t>
                      </a:r>
                      <a:endParaRPr lang="en-US" dirty="0"/>
                    </a:p>
                  </a:txBody>
                  <a:tcPr/>
                </a:tc>
                <a:tc hMerge="1">
                  <a:txBody>
                    <a:bodyPr/>
                    <a:lstStyle/>
                    <a:p>
                      <a:endParaRPr lang="en-US" dirty="0"/>
                    </a:p>
                  </a:txBody>
                  <a:tcPr/>
                </a:tc>
              </a:tr>
              <a:tr h="2895600">
                <a:tc>
                  <a:txBody>
                    <a:bodyPr/>
                    <a:lstStyle/>
                    <a:p>
                      <a:r>
                        <a:rPr lang="en-US" dirty="0" smtClean="0">
                          <a:solidFill>
                            <a:srgbClr val="FF0000"/>
                          </a:solidFill>
                        </a:rPr>
                        <a:t>Home</a:t>
                      </a:r>
                    </a:p>
                    <a:p>
                      <a:endParaRPr lang="en-US" dirty="0" smtClean="0">
                        <a:solidFill>
                          <a:srgbClr val="FF0000"/>
                        </a:solidFill>
                      </a:endParaRPr>
                    </a:p>
                    <a:p>
                      <a:r>
                        <a:rPr lang="en-US" dirty="0" err="1" smtClean="0">
                          <a:solidFill>
                            <a:srgbClr val="FF0000"/>
                          </a:solidFill>
                        </a:rPr>
                        <a:t>Aboutus</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Registration</a:t>
                      </a:r>
                    </a:p>
                    <a:p>
                      <a:endParaRPr lang="en-US" dirty="0" smtClean="0">
                        <a:solidFill>
                          <a:srgbClr val="FF0000"/>
                        </a:solidFill>
                      </a:endParaRPr>
                    </a:p>
                    <a:p>
                      <a:r>
                        <a:rPr lang="en-US" dirty="0" err="1" smtClean="0">
                          <a:solidFill>
                            <a:srgbClr val="FF0000"/>
                          </a:solidFill>
                        </a:rPr>
                        <a:t>Contactus</a:t>
                      </a:r>
                      <a:endParaRPr lang="en-US" dirty="0">
                        <a:solidFill>
                          <a:srgbClr val="FF0000"/>
                        </a:solidFill>
                      </a:endParaRPr>
                    </a:p>
                  </a:txBody>
                  <a:tcPr/>
                </a:tc>
                <a:tc>
                  <a:txBody>
                    <a:bodyPr/>
                    <a:lstStyle/>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Amity University:</a:t>
                      </a:r>
                    </a:p>
                    <a:p>
                      <a:endParaRPr lang="en-US" dirty="0" smtClean="0">
                        <a:solidFill>
                          <a:srgbClr val="FF0000"/>
                        </a:solidFill>
                      </a:endParaRPr>
                    </a:p>
                    <a:p>
                      <a:endParaRPr lang="en-US" dirty="0">
                        <a:solidFill>
                          <a:srgbClr val="FF0000"/>
                        </a:solidFill>
                      </a:endParaRPr>
                    </a:p>
                  </a:txBody>
                  <a:tcPr/>
                </a:tc>
              </a:tr>
              <a:tr h="762000">
                <a:tc gridSpan="2">
                  <a:txBody>
                    <a:bodyPr/>
                    <a:lstStyle/>
                    <a:p>
                      <a:pPr algn="ctr"/>
                      <a:r>
                        <a:rPr lang="en-US" dirty="0" smtClean="0">
                          <a:solidFill>
                            <a:srgbClr val="FF0000"/>
                          </a:solidFill>
                        </a:rPr>
                        <a:t>@</a:t>
                      </a:r>
                      <a:r>
                        <a:rPr lang="en-US" dirty="0" err="1" smtClean="0">
                          <a:solidFill>
                            <a:srgbClr val="FF0000"/>
                          </a:solidFill>
                        </a:rPr>
                        <a:t>CopyRight</a:t>
                      </a:r>
                      <a:endParaRPr lang="en-US" dirty="0">
                        <a:solidFill>
                          <a:srgbClr val="FF0000"/>
                        </a:solidFill>
                      </a:endParaRPr>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86296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3" name="Content Placeholder 2"/>
          <p:cNvSpPr>
            <a:spLocks noGrp="1"/>
          </p:cNvSpPr>
          <p:nvPr>
            <p:ph idx="1"/>
          </p:nvPr>
        </p:nvSpPr>
        <p:spPr>
          <a:xfrm>
            <a:off x="0" y="1143000"/>
            <a:ext cx="9144000" cy="5638800"/>
          </a:xfrm>
        </p:spPr>
        <p:txBody>
          <a:bodyPr>
            <a:normAutofit fontScale="77500" lnSpcReduction="20000"/>
          </a:bodyPr>
          <a:lstStyle/>
          <a:p>
            <a:pPr marL="0" indent="0">
              <a:buNone/>
            </a:pPr>
            <a:r>
              <a:rPr lang="en-US" b="1" dirty="0" smtClean="0"/>
              <a:t>&lt;!DOCTYPE html&gt;</a:t>
            </a:r>
          </a:p>
          <a:p>
            <a:pPr marL="0" indent="0">
              <a:buNone/>
            </a:pPr>
            <a:r>
              <a:rPr lang="en-US" b="1" dirty="0" smtClean="0"/>
              <a:t>&lt;html&gt;</a:t>
            </a:r>
          </a:p>
          <a:p>
            <a:pPr marL="0" indent="0">
              <a:buNone/>
            </a:pPr>
            <a:r>
              <a:rPr lang="en-US" b="1" dirty="0" smtClean="0"/>
              <a:t>&lt;body&gt;</a:t>
            </a:r>
          </a:p>
          <a:p>
            <a:endParaRPr lang="en-US" b="1" dirty="0" smtClean="0"/>
          </a:p>
          <a:p>
            <a:pPr marL="0" indent="0">
              <a:buNone/>
            </a:pPr>
            <a:r>
              <a:rPr lang="en-US" b="1" dirty="0" smtClean="0"/>
              <a:t>&lt;h2&gt;Ordered List with Numbers&lt;/h2&gt;</a:t>
            </a:r>
          </a:p>
          <a:p>
            <a:endParaRPr lang="en-US" b="1" dirty="0" smtClean="0"/>
          </a:p>
          <a:p>
            <a:pPr marL="0" indent="0">
              <a:buNone/>
            </a:pPr>
            <a:r>
              <a:rPr lang="en-US" b="1" dirty="0" smtClean="0"/>
              <a:t>&lt;</a:t>
            </a:r>
            <a:r>
              <a:rPr lang="en-US" b="1" dirty="0" err="1" smtClean="0"/>
              <a:t>ol</a:t>
            </a:r>
            <a:r>
              <a:rPr lang="en-US" b="1" dirty="0" smtClean="0"/>
              <a:t> type="1"&gt;</a:t>
            </a:r>
          </a:p>
          <a:p>
            <a:pPr marL="0" indent="0">
              <a:buNone/>
            </a:pPr>
            <a:r>
              <a:rPr lang="en-US" b="1" dirty="0" smtClean="0"/>
              <a:t>  &lt;li&gt;Coffee&lt;/li&gt;</a:t>
            </a:r>
          </a:p>
          <a:p>
            <a:pPr marL="0" indent="0">
              <a:buNone/>
            </a:pPr>
            <a:r>
              <a:rPr lang="en-US" b="1" dirty="0" smtClean="0"/>
              <a:t>  &lt;li&gt;Tea&lt;/li&gt;</a:t>
            </a:r>
          </a:p>
          <a:p>
            <a:pPr marL="0" indent="0">
              <a:buNone/>
            </a:pPr>
            <a:r>
              <a:rPr lang="en-US" b="1" dirty="0" smtClean="0"/>
              <a:t>  &lt;li&gt;Milk&lt;/li&gt;</a:t>
            </a:r>
          </a:p>
          <a:p>
            <a:pPr marL="0" indent="0">
              <a:buNone/>
            </a:pPr>
            <a:r>
              <a:rPr lang="en-US" b="1" dirty="0" smtClean="0"/>
              <a:t>&lt;/</a:t>
            </a:r>
            <a:r>
              <a:rPr lang="en-US" b="1" dirty="0" err="1" smtClean="0"/>
              <a:t>ol</a:t>
            </a:r>
            <a:r>
              <a:rPr lang="en-US" b="1" dirty="0" smtClean="0"/>
              <a:t>&gt;  </a:t>
            </a:r>
          </a:p>
          <a:p>
            <a:endParaRPr lang="en-US" b="1" dirty="0" smtClean="0"/>
          </a:p>
          <a:p>
            <a:pPr marL="0" indent="0">
              <a:buNone/>
            </a:pPr>
            <a:r>
              <a:rPr lang="en-US" b="1" dirty="0" smtClean="0"/>
              <a:t>&lt;/body&gt;</a:t>
            </a:r>
          </a:p>
          <a:p>
            <a:pPr marL="0" indent="0">
              <a:buNone/>
            </a:pPr>
            <a:r>
              <a:rPr lang="en-US" b="1" dirty="0" smtClean="0"/>
              <a:t>&lt;/html&gt;</a:t>
            </a:r>
          </a:p>
          <a:p>
            <a:endParaRPr lang="en-US" dirty="0"/>
          </a:p>
        </p:txBody>
      </p:sp>
    </p:spTree>
    <p:extLst>
      <p:ext uri="{BB962C8B-B14F-4D97-AF65-F5344CB8AC3E}">
        <p14:creationId xmlns:p14="http://schemas.microsoft.com/office/powerpoint/2010/main" val="260360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Description Lists</a:t>
            </a:r>
            <a:br>
              <a:rPr lang="en-US" dirty="0"/>
            </a:br>
            <a:endParaRPr lang="en-US" dirty="0"/>
          </a:p>
        </p:txBody>
      </p:sp>
      <p:sp>
        <p:nvSpPr>
          <p:cNvPr id="3" name="Content Placeholder 2"/>
          <p:cNvSpPr>
            <a:spLocks noGrp="1"/>
          </p:cNvSpPr>
          <p:nvPr>
            <p:ph idx="1"/>
          </p:nvPr>
        </p:nvSpPr>
        <p:spPr/>
        <p:txBody>
          <a:bodyPr/>
          <a:lstStyle/>
          <a:p>
            <a:r>
              <a:rPr lang="en-US" dirty="0"/>
              <a:t>HTML also supports description lists.</a:t>
            </a:r>
          </a:p>
          <a:p>
            <a:r>
              <a:rPr lang="en-US" dirty="0"/>
              <a:t>A description list is a list of terms, with a description of each term.</a:t>
            </a:r>
          </a:p>
          <a:p>
            <a:r>
              <a:rPr lang="en-US" dirty="0"/>
              <a:t>The </a:t>
            </a:r>
            <a:r>
              <a:rPr lang="en-US" b="1" dirty="0"/>
              <a:t>&lt;dl&gt;</a:t>
            </a:r>
            <a:r>
              <a:rPr lang="en-US" dirty="0"/>
              <a:t> tag defines the description list, the </a:t>
            </a:r>
            <a:r>
              <a:rPr lang="en-US" b="1" dirty="0"/>
              <a:t>&lt;</a:t>
            </a:r>
            <a:r>
              <a:rPr lang="en-US" b="1" dirty="0" err="1"/>
              <a:t>dt</a:t>
            </a:r>
            <a:r>
              <a:rPr lang="en-US" b="1" dirty="0"/>
              <a:t>&gt;</a:t>
            </a:r>
            <a:r>
              <a:rPr lang="en-US" dirty="0"/>
              <a:t> tag defines the term (name), and the </a:t>
            </a:r>
            <a:r>
              <a:rPr lang="en-US" b="1" dirty="0"/>
              <a:t>&lt;</a:t>
            </a:r>
            <a:r>
              <a:rPr lang="en-US" b="1" dirty="0" err="1"/>
              <a:t>dd</a:t>
            </a:r>
            <a:r>
              <a:rPr lang="en-US" b="1" dirty="0"/>
              <a:t>&gt;</a:t>
            </a:r>
            <a:r>
              <a:rPr lang="en-US" dirty="0"/>
              <a:t> tag describes each term: </a:t>
            </a:r>
          </a:p>
          <a:p>
            <a:endParaRPr lang="en-US" dirty="0"/>
          </a:p>
        </p:txBody>
      </p:sp>
    </p:spTree>
    <p:extLst>
      <p:ext uri="{BB962C8B-B14F-4D97-AF65-F5344CB8AC3E}">
        <p14:creationId xmlns:p14="http://schemas.microsoft.com/office/powerpoint/2010/main" val="2261416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
            </a:r>
            <a:br>
              <a:rPr lang="en-US" dirty="0" smtClean="0"/>
            </a:br>
            <a:endParaRPr lang="en-US" dirty="0"/>
          </a:p>
        </p:txBody>
      </p:sp>
      <p:sp>
        <p:nvSpPr>
          <p:cNvPr id="4" name="Rectangle 3"/>
          <p:cNvSpPr/>
          <p:nvPr/>
        </p:nvSpPr>
        <p:spPr>
          <a:xfrm>
            <a:off x="381000" y="1305342"/>
            <a:ext cx="8229600" cy="5262979"/>
          </a:xfrm>
          <a:prstGeom prst="rect">
            <a:avLst/>
          </a:prstGeom>
        </p:spPr>
        <p:txBody>
          <a:bodyPr wrap="square">
            <a:spAutoFit/>
          </a:bodyPr>
          <a:lstStyle/>
          <a:p>
            <a:r>
              <a:rPr lang="en-US" sz="2800" dirty="0" smtClean="0"/>
              <a:t>&lt;!DOCTYPE html&gt;</a:t>
            </a:r>
          </a:p>
          <a:p>
            <a:r>
              <a:rPr lang="en-US" sz="2800" dirty="0" smtClean="0"/>
              <a:t>&lt;html&gt;</a:t>
            </a:r>
          </a:p>
          <a:p>
            <a:r>
              <a:rPr lang="en-US" sz="2800" dirty="0" smtClean="0"/>
              <a:t>&lt;body&gt;</a:t>
            </a:r>
          </a:p>
          <a:p>
            <a:r>
              <a:rPr lang="en-US" sz="2800" dirty="0" smtClean="0"/>
              <a:t>&lt;h2&gt;A </a:t>
            </a:r>
            <a:r>
              <a:rPr lang="en-US" sz="2800" dirty="0" err="1" smtClean="0"/>
              <a:t>Desription</a:t>
            </a:r>
            <a:r>
              <a:rPr lang="en-US" sz="2800" dirty="0" smtClean="0"/>
              <a:t> List&lt;/h2&gt;</a:t>
            </a:r>
          </a:p>
          <a:p>
            <a:r>
              <a:rPr lang="en-US" sz="2800" dirty="0" smtClean="0"/>
              <a:t>&lt;dl&gt;</a:t>
            </a:r>
          </a:p>
          <a:p>
            <a:r>
              <a:rPr lang="en-US" sz="2800" dirty="0" smtClean="0"/>
              <a:t>  &lt;</a:t>
            </a:r>
            <a:r>
              <a:rPr lang="en-US" sz="2800" dirty="0" err="1" smtClean="0"/>
              <a:t>dt</a:t>
            </a:r>
            <a:r>
              <a:rPr lang="en-US" sz="2800" dirty="0" smtClean="0"/>
              <a:t>&gt;Coffee&lt;/</a:t>
            </a:r>
            <a:r>
              <a:rPr lang="en-US" sz="2800" dirty="0" err="1" smtClean="0"/>
              <a:t>dt</a:t>
            </a:r>
            <a:r>
              <a:rPr lang="en-US" sz="2800" dirty="0" smtClean="0"/>
              <a:t>&gt;</a:t>
            </a:r>
          </a:p>
          <a:p>
            <a:r>
              <a:rPr lang="en-US" sz="2800" dirty="0" smtClean="0"/>
              <a:t>  &lt;</a:t>
            </a:r>
            <a:r>
              <a:rPr lang="en-US" sz="2800" dirty="0" err="1" smtClean="0"/>
              <a:t>dd</a:t>
            </a:r>
            <a:r>
              <a:rPr lang="en-US" sz="2800" dirty="0" smtClean="0"/>
              <a:t>&gt;- black hot drink&lt;/</a:t>
            </a:r>
            <a:r>
              <a:rPr lang="en-US" sz="2800" dirty="0" err="1" smtClean="0"/>
              <a:t>dd</a:t>
            </a:r>
            <a:r>
              <a:rPr lang="en-US" sz="2800" dirty="0" smtClean="0"/>
              <a:t>&gt;</a:t>
            </a:r>
          </a:p>
          <a:p>
            <a:r>
              <a:rPr lang="en-US" sz="2800" dirty="0" smtClean="0"/>
              <a:t>  &lt;</a:t>
            </a:r>
            <a:r>
              <a:rPr lang="en-US" sz="2800" dirty="0" err="1" smtClean="0"/>
              <a:t>dt</a:t>
            </a:r>
            <a:r>
              <a:rPr lang="en-US" sz="2800" dirty="0" smtClean="0"/>
              <a:t>&gt;Milk&lt;/</a:t>
            </a:r>
            <a:r>
              <a:rPr lang="en-US" sz="2800" dirty="0" err="1" smtClean="0"/>
              <a:t>dt</a:t>
            </a:r>
            <a:r>
              <a:rPr lang="en-US" sz="2800" dirty="0" smtClean="0"/>
              <a:t>&gt;</a:t>
            </a:r>
          </a:p>
          <a:p>
            <a:r>
              <a:rPr lang="en-US" sz="2800" dirty="0" smtClean="0"/>
              <a:t>  &lt;</a:t>
            </a:r>
            <a:r>
              <a:rPr lang="en-US" sz="2800" dirty="0" err="1" smtClean="0"/>
              <a:t>dd</a:t>
            </a:r>
            <a:r>
              <a:rPr lang="en-US" sz="2800" dirty="0" smtClean="0"/>
              <a:t>&gt;- white cold drink&lt;/</a:t>
            </a:r>
            <a:r>
              <a:rPr lang="en-US" sz="2800" dirty="0" err="1" smtClean="0"/>
              <a:t>dd</a:t>
            </a:r>
            <a:r>
              <a:rPr lang="en-US" sz="2800" dirty="0" smtClean="0"/>
              <a:t>&gt;</a:t>
            </a:r>
          </a:p>
          <a:p>
            <a:r>
              <a:rPr lang="en-US" sz="2800" dirty="0" smtClean="0"/>
              <a:t>&lt;/dl&gt;</a:t>
            </a:r>
          </a:p>
          <a:p>
            <a:r>
              <a:rPr lang="en-US" sz="2800" dirty="0" smtClean="0"/>
              <a:t>&lt;/body&gt;</a:t>
            </a:r>
          </a:p>
          <a:p>
            <a:r>
              <a:rPr lang="en-US" sz="2800" dirty="0" smtClean="0"/>
              <a:t>&lt;/html&gt;</a:t>
            </a:r>
            <a:endParaRPr lang="en-US" sz="2800" dirty="0"/>
          </a:p>
        </p:txBody>
      </p:sp>
    </p:spTree>
    <p:extLst>
      <p:ext uri="{BB962C8B-B14F-4D97-AF65-F5344CB8AC3E}">
        <p14:creationId xmlns:p14="http://schemas.microsoft.com/office/powerpoint/2010/main" val="1543351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Nested </a:t>
            </a:r>
            <a:r>
              <a:rPr lang="en-US" dirty="0" smtClean="0"/>
              <a:t> </a:t>
            </a:r>
            <a:r>
              <a:rPr lang="en-US" dirty="0"/>
              <a:t>Lists</a:t>
            </a:r>
            <a:br>
              <a:rPr lang="en-US" dirty="0"/>
            </a:br>
            <a:endParaRPr lang="en-US" dirty="0"/>
          </a:p>
        </p:txBody>
      </p:sp>
      <p:sp>
        <p:nvSpPr>
          <p:cNvPr id="3" name="Content Placeholder 2"/>
          <p:cNvSpPr>
            <a:spLocks noGrp="1"/>
          </p:cNvSpPr>
          <p:nvPr>
            <p:ph idx="1"/>
          </p:nvPr>
        </p:nvSpPr>
        <p:spPr>
          <a:xfrm>
            <a:off x="0" y="914400"/>
            <a:ext cx="8686800" cy="5791200"/>
          </a:xfrm>
        </p:spPr>
        <p:txBody>
          <a:bodyPr>
            <a:noAutofit/>
          </a:bodyPr>
          <a:lstStyle/>
          <a:p>
            <a:pPr marL="0" indent="0">
              <a:buNone/>
            </a:pPr>
            <a:r>
              <a:rPr lang="it-IT" sz="2000" b="1" dirty="0" smtClean="0"/>
              <a:t>&lt;!DOCTYPE html&gt;</a:t>
            </a:r>
          </a:p>
          <a:p>
            <a:pPr marL="0" indent="0">
              <a:buNone/>
            </a:pPr>
            <a:r>
              <a:rPr lang="it-IT" sz="2000" b="1" dirty="0" smtClean="0"/>
              <a:t>&lt;html&gt;</a:t>
            </a:r>
          </a:p>
          <a:p>
            <a:pPr marL="0" indent="0">
              <a:buNone/>
            </a:pPr>
            <a:r>
              <a:rPr lang="it-IT" sz="2000" b="1" dirty="0" smtClean="0"/>
              <a:t>&lt;body&gt;</a:t>
            </a:r>
          </a:p>
          <a:p>
            <a:pPr marL="0" indent="0">
              <a:buNone/>
            </a:pPr>
            <a:r>
              <a:rPr lang="it-IT" sz="2000" b="1" dirty="0" smtClean="0"/>
              <a:t>&lt;h2&gt;A Nested List&lt;/h2&gt;</a:t>
            </a:r>
          </a:p>
          <a:p>
            <a:pPr marL="0" indent="0">
              <a:buNone/>
            </a:pPr>
            <a:r>
              <a:rPr lang="it-IT" sz="2000" b="1" dirty="0" smtClean="0"/>
              <a:t>&lt;ul&gt;</a:t>
            </a:r>
          </a:p>
          <a:p>
            <a:pPr marL="0" indent="0">
              <a:buNone/>
            </a:pPr>
            <a:r>
              <a:rPr lang="it-IT" sz="2000" b="1" dirty="0" smtClean="0"/>
              <a:t>  &lt;li&gt;Coffee&lt;/li&gt;</a:t>
            </a:r>
          </a:p>
          <a:p>
            <a:pPr marL="0" indent="0">
              <a:buNone/>
            </a:pPr>
            <a:r>
              <a:rPr lang="it-IT" sz="2000" b="1" dirty="0" smtClean="0"/>
              <a:t>  &lt;li&gt;Tea</a:t>
            </a:r>
          </a:p>
          <a:p>
            <a:pPr marL="0" indent="0">
              <a:buNone/>
            </a:pPr>
            <a:r>
              <a:rPr lang="it-IT" sz="2000" b="1" dirty="0" smtClean="0"/>
              <a:t>   &lt;ul&gt;</a:t>
            </a:r>
          </a:p>
          <a:p>
            <a:pPr marL="0" indent="0">
              <a:buNone/>
            </a:pPr>
            <a:r>
              <a:rPr lang="it-IT" sz="2000" b="1" dirty="0" smtClean="0"/>
              <a:t>   &lt;li&gt;Black tea&lt;/li&gt;</a:t>
            </a:r>
          </a:p>
          <a:p>
            <a:pPr marL="0" indent="0">
              <a:buNone/>
            </a:pPr>
            <a:r>
              <a:rPr lang="it-IT" sz="2000" b="1" dirty="0" smtClean="0"/>
              <a:t>   &lt;li&gt;Green tea&lt;/li&gt;</a:t>
            </a:r>
          </a:p>
          <a:p>
            <a:pPr marL="0" indent="0">
              <a:buNone/>
            </a:pPr>
            <a:r>
              <a:rPr lang="it-IT" sz="2000" b="1" dirty="0" smtClean="0"/>
              <a:t>    &lt;/ul&gt;</a:t>
            </a:r>
          </a:p>
          <a:p>
            <a:pPr marL="0" indent="0">
              <a:buNone/>
            </a:pPr>
            <a:r>
              <a:rPr lang="it-IT" sz="2000" b="1" dirty="0" smtClean="0"/>
              <a:t>  &lt;/li&gt;</a:t>
            </a:r>
          </a:p>
          <a:p>
            <a:pPr marL="0" indent="0">
              <a:buNone/>
            </a:pPr>
            <a:r>
              <a:rPr lang="it-IT" sz="2000" b="1" dirty="0" smtClean="0"/>
              <a:t>  &lt;li&gt;Milk&lt;/li&gt;</a:t>
            </a:r>
          </a:p>
          <a:p>
            <a:pPr marL="0" indent="0">
              <a:buNone/>
            </a:pPr>
            <a:r>
              <a:rPr lang="it-IT" sz="2000" b="1" dirty="0" smtClean="0"/>
              <a:t>&lt;/ul&gt;</a:t>
            </a:r>
          </a:p>
          <a:p>
            <a:pPr marL="0" indent="0">
              <a:buNone/>
            </a:pPr>
            <a:r>
              <a:rPr lang="it-IT" sz="2000" b="1" smtClean="0"/>
              <a:t>&lt;/</a:t>
            </a:r>
            <a:r>
              <a:rPr lang="it-IT" sz="2000" b="1" dirty="0" smtClean="0"/>
              <a:t>body&gt;</a:t>
            </a:r>
          </a:p>
          <a:p>
            <a:pPr marL="0" indent="0">
              <a:buNone/>
            </a:pPr>
            <a:r>
              <a:rPr lang="it-IT" sz="2000" b="1" dirty="0" smtClean="0"/>
              <a:t>&lt;/html&gt;</a:t>
            </a:r>
          </a:p>
          <a:p>
            <a:endParaRPr lang="en-US" sz="2000" dirty="0"/>
          </a:p>
        </p:txBody>
      </p:sp>
    </p:spTree>
    <p:extLst>
      <p:ext uri="{BB962C8B-B14F-4D97-AF65-F5344CB8AC3E}">
        <p14:creationId xmlns:p14="http://schemas.microsoft.com/office/powerpoint/2010/main" val="80611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817418"/>
          </a:xfrm>
        </p:spPr>
        <p:txBody>
          <a:bodyPr/>
          <a:lstStyle/>
          <a:p>
            <a:r>
              <a:rPr lang="en-US" b="1" dirty="0"/>
              <a:t>Columns</a:t>
            </a:r>
            <a:endParaRPr lang="en-US" dirty="0"/>
          </a:p>
        </p:txBody>
      </p:sp>
      <p:sp>
        <p:nvSpPr>
          <p:cNvPr id="3" name="Content Placeholder 2"/>
          <p:cNvSpPr>
            <a:spLocks noGrp="1"/>
          </p:cNvSpPr>
          <p:nvPr>
            <p:ph idx="1"/>
          </p:nvPr>
        </p:nvSpPr>
        <p:spPr>
          <a:xfrm>
            <a:off x="0" y="685800"/>
            <a:ext cx="8991600" cy="6172200"/>
          </a:xfrm>
        </p:spPr>
        <p:txBody>
          <a:bodyPr/>
          <a:lstStyle/>
          <a:p>
            <a:r>
              <a:rPr lang="en-US" dirty="0" smtClean="0"/>
              <a:t>The </a:t>
            </a:r>
            <a:r>
              <a:rPr lang="en-US" dirty="0"/>
              <a:t>columns run vertically from top to bottom. The table above has three columns. Here is the table with the third row </a:t>
            </a:r>
            <a:r>
              <a:rPr lang="en-US" dirty="0" smtClean="0"/>
              <a:t>highlighted.</a:t>
            </a:r>
          </a:p>
          <a:p>
            <a:pPr algn="just"/>
            <a:r>
              <a:rPr lang="en-US" dirty="0" smtClean="0"/>
              <a:t>A </a:t>
            </a:r>
            <a:r>
              <a:rPr lang="en-US" dirty="0"/>
              <a:t>table column doesn’t have a specific tag. However, in case you need to control a specific column, there are certain Cascading Style Sheets (CSS) tricks which you can use. We shall look at this later.</a:t>
            </a:r>
            <a:endParaRPr lang="en-US" dirty="0" smtClean="0"/>
          </a:p>
          <a:p>
            <a:endParaRPr lang="en-US" dirty="0"/>
          </a:p>
        </p:txBody>
      </p:sp>
      <p:pic>
        <p:nvPicPr>
          <p:cNvPr id="3074" name="Picture 2" descr="C:\Users\LENOVO\Desktop\html5-table-colum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9" y="4724400"/>
            <a:ext cx="8458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7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Cells</a:t>
            </a:r>
            <a:endParaRPr lang="en-US" dirty="0"/>
          </a:p>
        </p:txBody>
      </p:sp>
      <p:sp>
        <p:nvSpPr>
          <p:cNvPr id="3" name="Content Placeholder 2"/>
          <p:cNvSpPr>
            <a:spLocks noGrp="1"/>
          </p:cNvSpPr>
          <p:nvPr>
            <p:ph idx="1"/>
          </p:nvPr>
        </p:nvSpPr>
        <p:spPr>
          <a:xfrm>
            <a:off x="0" y="1219200"/>
            <a:ext cx="9144000" cy="4906963"/>
          </a:xfrm>
        </p:spPr>
        <p:txBody>
          <a:bodyPr/>
          <a:lstStyle/>
          <a:p>
            <a:r>
              <a:rPr lang="en-US" dirty="0" smtClean="0"/>
              <a:t>The </a:t>
            </a:r>
            <a:r>
              <a:rPr lang="en-US" dirty="0"/>
              <a:t>cells are the little boxes which make up the table. This is where you insert your data. Our table has 12 cells. Here is the table with the second cell in the first row selected</a:t>
            </a:r>
            <a:r>
              <a:rPr lang="en-US" dirty="0" smtClean="0"/>
              <a:t>.</a:t>
            </a:r>
          </a:p>
          <a:p>
            <a:endParaRPr lang="en-US" dirty="0"/>
          </a:p>
        </p:txBody>
      </p:sp>
      <p:pic>
        <p:nvPicPr>
          <p:cNvPr id="4098" name="Picture 2" descr="C:\Users\LENOVO\Desktop\html5-table-c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9" y="3733800"/>
            <a:ext cx="7924800" cy="236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6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a:t>
            </a:r>
            <a:endParaRPr lang="en-US" dirty="0"/>
          </a:p>
        </p:txBody>
      </p:sp>
      <p:sp>
        <p:nvSpPr>
          <p:cNvPr id="3" name="Content Placeholder 2"/>
          <p:cNvSpPr>
            <a:spLocks noGrp="1"/>
          </p:cNvSpPr>
          <p:nvPr>
            <p:ph idx="1"/>
          </p:nvPr>
        </p:nvSpPr>
        <p:spPr/>
        <p:txBody>
          <a:bodyPr/>
          <a:lstStyle/>
          <a:p>
            <a:r>
              <a:rPr lang="en-US" dirty="0" smtClean="0"/>
              <a:t>A </a:t>
            </a:r>
            <a:r>
              <a:rPr lang="en-US" dirty="0"/>
              <a:t>single cell is represented by either a &lt;td&gt; or &lt;</a:t>
            </a:r>
            <a:r>
              <a:rPr lang="en-US" dirty="0" err="1"/>
              <a:t>th</a:t>
            </a:r>
            <a:r>
              <a:rPr lang="en-US" dirty="0"/>
              <a:t>&gt; tag. A &lt;td&gt; tag (the “td” stands for “table data”) is used for inserting data into the table. A &lt;</a:t>
            </a:r>
            <a:r>
              <a:rPr lang="en-US" dirty="0" err="1"/>
              <a:t>th</a:t>
            </a:r>
            <a:r>
              <a:rPr lang="en-US" dirty="0"/>
              <a:t>&gt; tag (the “</a:t>
            </a:r>
            <a:r>
              <a:rPr lang="en-US" dirty="0" err="1"/>
              <a:t>th</a:t>
            </a:r>
            <a:r>
              <a:rPr lang="en-US" dirty="0"/>
              <a:t>” stands for “table header”) is used for inserting headings into the table</a:t>
            </a:r>
          </a:p>
        </p:txBody>
      </p:sp>
    </p:spTree>
    <p:extLst>
      <p:ext uri="{BB962C8B-B14F-4D97-AF65-F5344CB8AC3E}">
        <p14:creationId xmlns:p14="http://schemas.microsoft.com/office/powerpoint/2010/main" val="92649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Creating </a:t>
            </a:r>
            <a:r>
              <a:rPr lang="en-US" dirty="0"/>
              <a:t>A Table</a:t>
            </a:r>
            <a:br>
              <a:rPr lang="en-US" dirty="0"/>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8" y="1066800"/>
            <a:ext cx="911701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Output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37126"/>
            <a:ext cx="9067800" cy="55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524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1283</Words>
  <Application>Microsoft Office PowerPoint</Application>
  <PresentationFormat>On-screen Show (4:3)</PresentationFormat>
  <Paragraphs>208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HTML Table and List</vt:lpstr>
      <vt:lpstr>Table Tag</vt:lpstr>
      <vt:lpstr>Table structure </vt:lpstr>
      <vt:lpstr>Rows </vt:lpstr>
      <vt:lpstr>Columns</vt:lpstr>
      <vt:lpstr>Cells</vt:lpstr>
      <vt:lpstr>Cell</vt:lpstr>
      <vt:lpstr> Creating A Table </vt:lpstr>
      <vt:lpstr>Output</vt:lpstr>
      <vt:lpstr>There are three key things you need to note here:</vt:lpstr>
      <vt:lpstr>Table Borders </vt:lpstr>
      <vt:lpstr>Output</vt:lpstr>
      <vt:lpstr> Regions in a table </vt:lpstr>
      <vt:lpstr>PowerPoint Presentation</vt:lpstr>
      <vt:lpstr>PowerPoint Presentation</vt:lpstr>
      <vt:lpstr>Output</vt:lpstr>
      <vt:lpstr>PowerPoint Presentation</vt:lpstr>
      <vt:lpstr>&lt;th&gt; tag </vt:lpstr>
      <vt:lpstr> Merging Cells </vt:lpstr>
      <vt:lpstr>Merging columns </vt:lpstr>
      <vt:lpstr>Merging Rows </vt:lpstr>
      <vt:lpstr>Table Caption </vt:lpstr>
      <vt:lpstr>PowerPoint Presentation</vt:lpstr>
      <vt:lpstr>PowerPoint Presentation</vt:lpstr>
      <vt:lpstr>Cell padding and Cell spacing</vt:lpstr>
      <vt:lpstr>Before Cell padding and cell spacing</vt:lpstr>
      <vt:lpstr>PowerPoint Presentation</vt:lpstr>
      <vt:lpstr>PowerPoint Presentation</vt:lpstr>
      <vt:lpstr>&lt;colgroup&gt; Tag </vt:lpstr>
      <vt:lpstr>Colgroup</vt:lpstr>
      <vt:lpstr>Col</vt:lpstr>
      <vt:lpstr>PowerPoint Presentation</vt:lpstr>
      <vt:lpstr>Text Alignment</vt:lpstr>
      <vt:lpstr>Assignment-1</vt:lpstr>
      <vt:lpstr>HTML Lists</vt:lpstr>
      <vt:lpstr>Unordered </vt:lpstr>
      <vt:lpstr>Type Property</vt:lpstr>
      <vt:lpstr>Example</vt:lpstr>
      <vt:lpstr>Ordered List </vt:lpstr>
      <vt:lpstr>Type Attribute </vt:lpstr>
      <vt:lpstr>Example 2</vt:lpstr>
      <vt:lpstr>HTML Layouts</vt:lpstr>
      <vt:lpstr>Example-1</vt:lpstr>
      <vt:lpstr>Description Lists </vt:lpstr>
      <vt:lpstr>Example</vt:lpstr>
      <vt:lpstr>Nested  Lists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Table and List</dc:title>
  <dc:creator>LENOVO</dc:creator>
  <cp:lastModifiedBy>LENOVO</cp:lastModifiedBy>
  <cp:revision>41</cp:revision>
  <dcterms:created xsi:type="dcterms:W3CDTF">2018-01-31T18:22:22Z</dcterms:created>
  <dcterms:modified xsi:type="dcterms:W3CDTF">2018-02-02T10:39:02Z</dcterms:modified>
</cp:coreProperties>
</file>